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2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26B"/>
    <a:srgbClr val="7DC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6796" autoAdjust="0"/>
  </p:normalViewPr>
  <p:slideViewPr>
    <p:cSldViewPr>
      <p:cViewPr varScale="1">
        <p:scale>
          <a:sx n="113" d="100"/>
          <a:sy n="113" d="100"/>
        </p:scale>
        <p:origin x="-15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6919D-3E3F-4D2D-A173-2151626C1F45}" type="datetimeFigureOut">
              <a:rPr lang="nl-NL" smtClean="0"/>
              <a:t>28-5-2018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3E4EE-19F3-460A-8E60-871DCCF79C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42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15B08-4399-470A-A2F7-329D5427649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978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3E4EE-19F3-460A-8E60-871DCCF79CE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68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183C-0115-4558-A20C-41858109FC18}" type="datetimeFigureOut">
              <a:rPr lang="nl-NL" smtClean="0"/>
              <a:t>28-5-2018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4B44-3659-4BB7-9B4A-0297AD861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58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183C-0115-4558-A20C-41858109FC18}" type="datetimeFigureOut">
              <a:rPr lang="nl-NL" smtClean="0"/>
              <a:t>28-5-2018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4B44-3659-4BB7-9B4A-0297AD861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190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183C-0115-4558-A20C-41858109FC18}" type="datetimeFigureOut">
              <a:rPr lang="nl-NL" smtClean="0"/>
              <a:t>28-5-2018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4B44-3659-4BB7-9B4A-0297AD861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687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183C-0115-4558-A20C-41858109FC18}" type="datetimeFigureOut">
              <a:rPr lang="nl-NL" smtClean="0"/>
              <a:t>28-5-2018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4B44-3659-4BB7-9B4A-0297AD861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10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183C-0115-4558-A20C-41858109FC18}" type="datetimeFigureOut">
              <a:rPr lang="nl-NL" smtClean="0"/>
              <a:t>28-5-2018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4B44-3659-4BB7-9B4A-0297AD861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029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183C-0115-4558-A20C-41858109FC18}" type="datetimeFigureOut">
              <a:rPr lang="nl-NL" smtClean="0"/>
              <a:t>28-5-2018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4B44-3659-4BB7-9B4A-0297AD861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880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183C-0115-4558-A20C-41858109FC18}" type="datetimeFigureOut">
              <a:rPr lang="nl-NL" smtClean="0"/>
              <a:t>28-5-2018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4B44-3659-4BB7-9B4A-0297AD861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33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183C-0115-4558-A20C-41858109FC18}" type="datetimeFigureOut">
              <a:rPr lang="nl-NL" smtClean="0"/>
              <a:t>28-5-2018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4B44-3659-4BB7-9B4A-0297AD861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91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183C-0115-4558-A20C-41858109FC18}" type="datetimeFigureOut">
              <a:rPr lang="nl-NL" smtClean="0"/>
              <a:t>28-5-2018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4B44-3659-4BB7-9B4A-0297AD861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849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183C-0115-4558-A20C-41858109FC18}" type="datetimeFigureOut">
              <a:rPr lang="nl-NL" smtClean="0"/>
              <a:t>28-5-2018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4B44-3659-4BB7-9B4A-0297AD861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795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183C-0115-4558-A20C-41858109FC18}" type="datetimeFigureOut">
              <a:rPr lang="nl-NL" smtClean="0"/>
              <a:t>28-5-2018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D4B44-3659-4BB7-9B4A-0297AD861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04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C183C-0115-4558-A20C-41858109FC18}" type="datetimeFigureOut">
              <a:rPr lang="nl-NL" smtClean="0"/>
              <a:t>28-5-2018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D4B44-3659-4BB7-9B4A-0297AD861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533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rkshop 2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698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85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9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196" y="57702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77925" y="2060848"/>
            <a:ext cx="547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/>
                <a:cs typeface="Arial"/>
              </a:rPr>
              <a:t>Een hardloper rent de marathon. Gemiddeld rent hij 12 km/h. De marathon is afgerond 42 km lang. Hij start om 11:00 's </a:t>
            </a:r>
            <a:r>
              <a:rPr lang="nl-NL" dirty="0" err="1">
                <a:latin typeface="Arial"/>
                <a:cs typeface="Arial"/>
              </a:rPr>
              <a:t>ochtends</a:t>
            </a:r>
            <a:r>
              <a:rPr lang="nl-NL" dirty="0" smtClean="0">
                <a:latin typeface="Arial"/>
                <a:cs typeface="Arial"/>
              </a:rPr>
              <a:t>.</a:t>
            </a:r>
          </a:p>
          <a:p>
            <a:pPr algn="ctr"/>
            <a:endParaRPr lang="nl-NL" dirty="0">
              <a:latin typeface="Arial"/>
              <a:cs typeface="Arial"/>
            </a:endParaRPr>
          </a:p>
          <a:p>
            <a:pPr algn="ctr"/>
            <a:r>
              <a:rPr lang="nl-NL" b="1" dirty="0">
                <a:latin typeface="Arial"/>
                <a:cs typeface="Arial"/>
              </a:rPr>
              <a:t>Hoe laat komt hij over de finish?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102" y="3789040"/>
            <a:ext cx="1155700" cy="67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428" y="3789040"/>
            <a:ext cx="1155700" cy="673100"/>
          </a:xfrm>
          <a:prstGeom prst="rect">
            <a:avLst/>
          </a:prstGeom>
        </p:spPr>
      </p:pic>
      <p:sp>
        <p:nvSpPr>
          <p:cNvPr id="11" name="TextBox 9"/>
          <p:cNvSpPr txBox="1"/>
          <p:nvPr/>
        </p:nvSpPr>
        <p:spPr>
          <a:xfrm>
            <a:off x="4619898" y="3940924"/>
            <a:ext cx="31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Arial"/>
                <a:cs typeface="Arial"/>
              </a:rPr>
              <a:t>:</a:t>
            </a:r>
            <a:endParaRPr lang="nl-NL" b="1" dirty="0">
              <a:latin typeface="Arial"/>
              <a:cs typeface="Arial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5868144" y="3928965"/>
            <a:ext cx="73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Arial"/>
                <a:cs typeface="Arial"/>
              </a:rPr>
              <a:t>uur</a:t>
            </a:r>
            <a:endParaRPr lang="nl-NL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739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10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196" y="57702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77925" y="3723476"/>
            <a:ext cx="547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/>
                <a:cs typeface="Arial"/>
              </a:rPr>
              <a:t>Je komt met je auto bij een toltunnel. De auto is 1,62 m hoog. De beugels met deze dakkoffer hebben samen een hoogte van 69 cm.</a:t>
            </a:r>
          </a:p>
          <a:p>
            <a:pPr algn="ctr"/>
            <a:endParaRPr lang="nl-NL" dirty="0">
              <a:latin typeface="Arial"/>
              <a:cs typeface="Arial"/>
            </a:endParaRPr>
          </a:p>
          <a:p>
            <a:pPr algn="ctr"/>
            <a:r>
              <a:rPr lang="nl-NL" b="1" dirty="0">
                <a:latin typeface="Arial"/>
                <a:cs typeface="Arial"/>
              </a:rPr>
              <a:t>Hoeveel moet je betalen?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5383637"/>
            <a:ext cx="1155700" cy="673100"/>
          </a:xfrm>
          <a:prstGeom prst="rect">
            <a:avLst/>
          </a:prstGeom>
        </p:spPr>
      </p:pic>
      <p:sp>
        <p:nvSpPr>
          <p:cNvPr id="12" name="TextBox 9"/>
          <p:cNvSpPr txBox="1"/>
          <p:nvPr/>
        </p:nvSpPr>
        <p:spPr>
          <a:xfrm>
            <a:off x="5068428" y="5523562"/>
            <a:ext cx="73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Arial"/>
                <a:cs typeface="Arial"/>
              </a:rPr>
              <a:t>euro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9218" name="Picture 2" descr="https://assets.studyflow.nl/rekenen/oefeningen/rekenetalage/Meet-meetkunde/3/RE-37-PN-WJ-v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4"/>
          <a:stretch/>
        </p:blipFill>
        <p:spPr bwMode="auto">
          <a:xfrm>
            <a:off x="2935436" y="837000"/>
            <a:ext cx="3484731" cy="270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5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11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196" y="57702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77925" y="3723476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/>
                <a:cs typeface="Arial"/>
              </a:rPr>
              <a:t>In de zak zit 1 m³ zand. Het zand weegt 1,6 kg per dm³.</a:t>
            </a:r>
          </a:p>
          <a:p>
            <a:pPr algn="ctr"/>
            <a:endParaRPr lang="nl-NL" dirty="0">
              <a:latin typeface="Arial"/>
              <a:cs typeface="Arial"/>
            </a:endParaRPr>
          </a:p>
          <a:p>
            <a:pPr algn="ctr"/>
            <a:r>
              <a:rPr lang="nl-NL" b="1" dirty="0">
                <a:latin typeface="Arial"/>
                <a:cs typeface="Arial"/>
              </a:rPr>
              <a:t>Hoeveel kilogram weegt de zak zand?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5383637"/>
            <a:ext cx="1155700" cy="673100"/>
          </a:xfrm>
          <a:prstGeom prst="rect">
            <a:avLst/>
          </a:prstGeom>
        </p:spPr>
      </p:pic>
      <p:sp>
        <p:nvSpPr>
          <p:cNvPr id="12" name="TextBox 9"/>
          <p:cNvSpPr txBox="1"/>
          <p:nvPr/>
        </p:nvSpPr>
        <p:spPr>
          <a:xfrm>
            <a:off x="5068428" y="5523562"/>
            <a:ext cx="73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Arial"/>
                <a:cs typeface="Arial"/>
              </a:rPr>
              <a:t>euro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11266" name="Picture 2" descr="https://assets.studyflow.nl/rekenen/oefeningen/rekenetalage/Meet-meetkunde/3/RE-LNRLRVG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795" y="1094021"/>
            <a:ext cx="1757966" cy="219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8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12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196" y="57702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039" y="2917076"/>
            <a:ext cx="1155700" cy="673100"/>
          </a:xfrm>
          <a:prstGeom prst="rect">
            <a:avLst/>
          </a:prstGeom>
        </p:spPr>
      </p:pic>
      <p:sp>
        <p:nvSpPr>
          <p:cNvPr id="12" name="TextBox 9"/>
          <p:cNvSpPr txBox="1"/>
          <p:nvPr/>
        </p:nvSpPr>
        <p:spPr>
          <a:xfrm>
            <a:off x="6059183" y="3068960"/>
            <a:ext cx="73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Arial"/>
                <a:cs typeface="Arial"/>
              </a:rPr>
              <a:t>gram</a:t>
            </a:r>
            <a:endParaRPr lang="nl-NL" b="1" dirty="0">
              <a:latin typeface="Arial"/>
              <a:cs typeface="Ari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88844" y="306896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/>
                <a:cs typeface="Arial"/>
              </a:rPr>
              <a:t>7,7 kg ÷ 140 =</a:t>
            </a:r>
            <a:endParaRPr lang="nl-NL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04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13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1399" y="375173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latin typeface="Arial"/>
                <a:cs typeface="Arial"/>
              </a:rPr>
              <a:t>Hoeveel procent van de lunchomzet komt van de soepen?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4759844"/>
            <a:ext cx="1155700" cy="673100"/>
          </a:xfrm>
          <a:prstGeom prst="rect">
            <a:avLst/>
          </a:prstGeom>
        </p:spPr>
      </p:pic>
      <p:sp>
        <p:nvSpPr>
          <p:cNvPr id="12" name="TextBox 9"/>
          <p:cNvSpPr txBox="1"/>
          <p:nvPr/>
        </p:nvSpPr>
        <p:spPr>
          <a:xfrm>
            <a:off x="4932040" y="4899769"/>
            <a:ext cx="73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Arial"/>
                <a:cs typeface="Arial"/>
              </a:rPr>
              <a:t>%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12290" name="Picture 2" descr="https://assets.studyflow.nl/rekenen/oefeningen/rekenetalage/Verbanden/PXJ72NPQ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361" y="1700808"/>
            <a:ext cx="268373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14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1399" y="375173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latin typeface="Arial"/>
                <a:cs typeface="Arial"/>
              </a:rPr>
              <a:t>Hoeveel kijkers hadden de RTL-zenders in totaal in maart 2014?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4988148"/>
            <a:ext cx="1155700" cy="673100"/>
          </a:xfrm>
          <a:prstGeom prst="rect">
            <a:avLst/>
          </a:prstGeom>
        </p:spPr>
      </p:pic>
      <p:sp>
        <p:nvSpPr>
          <p:cNvPr id="12" name="TextBox 9"/>
          <p:cNvSpPr txBox="1"/>
          <p:nvPr/>
        </p:nvSpPr>
        <p:spPr>
          <a:xfrm>
            <a:off x="4860032" y="512807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Arial"/>
                <a:cs typeface="Arial"/>
              </a:rPr>
              <a:t>kijkers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14338" name="Picture 2" descr="https://assets.studyflow.nl/rekenen/oefeningen/rekenetalage/Verbanden/JR3P63J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40" y="1052736"/>
            <a:ext cx="38004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6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15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1399" y="1844824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/>
                <a:cs typeface="Arial"/>
              </a:rPr>
              <a:t>De familie </a:t>
            </a:r>
            <a:r>
              <a:rPr lang="nl-NL" dirty="0" err="1">
                <a:latin typeface="Arial"/>
                <a:cs typeface="Arial"/>
              </a:rPr>
              <a:t>Vaessen</a:t>
            </a:r>
            <a:r>
              <a:rPr lang="nl-NL" dirty="0">
                <a:latin typeface="Arial"/>
                <a:cs typeface="Arial"/>
              </a:rPr>
              <a:t> reserveert voor 9 nachten in het hoogseizoen een medium kampeerplek ter waarde van € 126,00. Ze moeten van tevoren een aanbetaling doen van 60% van het totaalbedrag. </a:t>
            </a:r>
          </a:p>
          <a:p>
            <a:pPr algn="ctr"/>
            <a:endParaRPr lang="nl-NL" b="1" dirty="0">
              <a:latin typeface="Arial"/>
              <a:cs typeface="Arial"/>
            </a:endParaRPr>
          </a:p>
          <a:p>
            <a:pPr algn="ctr"/>
            <a:r>
              <a:rPr lang="nl-NL" b="1" dirty="0">
                <a:latin typeface="Arial"/>
                <a:cs typeface="Arial"/>
              </a:rPr>
              <a:t>Hoeveel kost de aanbetaling?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599" y="3865139"/>
            <a:ext cx="1155700" cy="673100"/>
          </a:xfrm>
          <a:prstGeom prst="rect">
            <a:avLst/>
          </a:prstGeom>
        </p:spPr>
      </p:pic>
      <p:sp>
        <p:nvSpPr>
          <p:cNvPr id="12" name="TextBox 9"/>
          <p:cNvSpPr txBox="1"/>
          <p:nvPr/>
        </p:nvSpPr>
        <p:spPr>
          <a:xfrm>
            <a:off x="4860032" y="4005064"/>
            <a:ext cx="792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Arial"/>
                <a:cs typeface="Arial"/>
              </a:rPr>
              <a:t>euro</a:t>
            </a:r>
            <a:endParaRPr lang="nl-NL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82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16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1399" y="4005064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latin typeface="Arial"/>
                <a:cs typeface="Arial"/>
              </a:rPr>
              <a:t>Hoeveel procent is het ledental van WNL in 2014 gedaald ten opzichte van 2009?</a:t>
            </a:r>
          </a:p>
          <a:p>
            <a:pPr algn="ctr"/>
            <a:r>
              <a:rPr lang="nl-NL" i="1" dirty="0">
                <a:latin typeface="Arial"/>
                <a:cs typeface="Arial"/>
              </a:rPr>
              <a:t>Rond af op hele procenten.</a:t>
            </a:r>
            <a:endParaRPr lang="nl-NL" b="1" i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622" y="5060156"/>
            <a:ext cx="1155700" cy="673100"/>
          </a:xfrm>
          <a:prstGeom prst="rect">
            <a:avLst/>
          </a:prstGeom>
        </p:spPr>
      </p:pic>
      <p:sp>
        <p:nvSpPr>
          <p:cNvPr id="12" name="TextBox 9"/>
          <p:cNvSpPr txBox="1"/>
          <p:nvPr/>
        </p:nvSpPr>
        <p:spPr>
          <a:xfrm>
            <a:off x="4932039" y="5200081"/>
            <a:ext cx="792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Arial"/>
                <a:cs typeface="Arial"/>
              </a:rPr>
              <a:t>%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15362" name="Picture 2" descr="https://assets.studyflow.nl/rekenen/oefeningen/grafische-weergave-van-data/3/33-3-32-v-r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30266"/>
            <a:ext cx="3072141" cy="275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3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17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1399" y="4005064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/>
                <a:cs typeface="Arial"/>
              </a:rPr>
              <a:t>Je maakt champignonsoep voor 10 personen.</a:t>
            </a:r>
          </a:p>
          <a:p>
            <a:pPr algn="ctr"/>
            <a:endParaRPr lang="nl-NL" b="1" dirty="0">
              <a:latin typeface="Arial"/>
              <a:cs typeface="Arial"/>
            </a:endParaRPr>
          </a:p>
          <a:p>
            <a:pPr algn="ctr"/>
            <a:r>
              <a:rPr lang="nl-NL" b="1" dirty="0">
                <a:latin typeface="Arial"/>
                <a:cs typeface="Arial"/>
              </a:rPr>
              <a:t>Hoeveel gram champignons heb je nodig?</a:t>
            </a:r>
            <a:endParaRPr lang="nl-NL" b="1" i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622" y="5060156"/>
            <a:ext cx="1155700" cy="673100"/>
          </a:xfrm>
          <a:prstGeom prst="rect">
            <a:avLst/>
          </a:prstGeom>
        </p:spPr>
      </p:pic>
      <p:sp>
        <p:nvSpPr>
          <p:cNvPr id="12" name="TextBox 9"/>
          <p:cNvSpPr txBox="1"/>
          <p:nvPr/>
        </p:nvSpPr>
        <p:spPr>
          <a:xfrm>
            <a:off x="5148063" y="5200081"/>
            <a:ext cx="792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Arial"/>
                <a:cs typeface="Arial"/>
              </a:rPr>
              <a:t>gram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17410" name="Picture 2" descr="https://assets.studyflow.nl/rekenen/oefeningen/verhoudingen-basis/3/21-3-79-v-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200" y="1412776"/>
            <a:ext cx="3504541" cy="231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6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1399" y="4326143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/>
                <a:cs typeface="Arial"/>
              </a:rPr>
              <a:t>Als Victor deze schaatsen koopt is het -6 Cº.</a:t>
            </a:r>
          </a:p>
          <a:p>
            <a:pPr algn="ctr"/>
            <a:r>
              <a:rPr lang="nl-NL" b="1" dirty="0">
                <a:latin typeface="Arial"/>
                <a:cs typeface="Arial"/>
              </a:rPr>
              <a:t>Hoeveel moet hij betalen?</a:t>
            </a:r>
            <a:endParaRPr lang="nl-NL" b="1" i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622" y="5060156"/>
            <a:ext cx="1155700" cy="673100"/>
          </a:xfrm>
          <a:prstGeom prst="rect">
            <a:avLst/>
          </a:prstGeom>
        </p:spPr>
      </p:pic>
      <p:sp>
        <p:nvSpPr>
          <p:cNvPr id="12" name="TextBox 9"/>
          <p:cNvSpPr txBox="1"/>
          <p:nvPr/>
        </p:nvSpPr>
        <p:spPr>
          <a:xfrm>
            <a:off x="5148063" y="5200081"/>
            <a:ext cx="792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Arial"/>
                <a:cs typeface="Arial"/>
              </a:rPr>
              <a:t>euro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18434" name="Picture 2" descr="https://assets.studyflow.nl/rekenen/oefeningen/procenten-basis/4/20-1-57-v-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965" y="1176982"/>
            <a:ext cx="2011476" cy="297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4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196" y="57702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35696" y="2027834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/>
                <a:cs typeface="Arial"/>
              </a:rPr>
              <a:t>Nederlanders gooien ieder jaar voor ongeveer 2,6 miljard euro aan voedsel weg. </a:t>
            </a:r>
          </a:p>
          <a:p>
            <a:pPr algn="ctr"/>
            <a:r>
              <a:rPr lang="nl-NL" dirty="0">
                <a:latin typeface="Arial"/>
                <a:cs typeface="Arial"/>
              </a:rPr>
              <a:t>Het aantal inwoners in Nederland is 16,8 miljoen.</a:t>
            </a:r>
          </a:p>
          <a:p>
            <a:pPr algn="ctr"/>
            <a:endParaRPr lang="nl-NL" dirty="0">
              <a:latin typeface="Arial"/>
              <a:cs typeface="Arial"/>
            </a:endParaRPr>
          </a:p>
          <a:p>
            <a:pPr algn="ctr"/>
            <a:r>
              <a:rPr lang="nl-NL" b="1" dirty="0">
                <a:latin typeface="Arial"/>
                <a:cs typeface="Arial"/>
              </a:rPr>
              <a:t>Voor gemiddeld hoeveel euro gooit een persoon per jaar aan voedsel weg?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4109186"/>
            <a:ext cx="1155700" cy="6731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82016" y="426107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Arial"/>
                <a:cs typeface="Arial"/>
              </a:rPr>
              <a:t>euro</a:t>
            </a:r>
            <a:endParaRPr lang="nl-NL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5131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19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1399" y="3587479"/>
            <a:ext cx="547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/>
                <a:cs typeface="Arial"/>
              </a:rPr>
              <a:t>De grasmat van het schaalmodel is 220 cm lang en 120 cm breed.</a:t>
            </a:r>
          </a:p>
          <a:p>
            <a:pPr algn="ctr"/>
            <a:endParaRPr lang="nl-NL" dirty="0">
              <a:latin typeface="Arial"/>
              <a:cs typeface="Arial"/>
            </a:endParaRPr>
          </a:p>
          <a:p>
            <a:pPr algn="ctr"/>
            <a:r>
              <a:rPr lang="nl-NL" b="1" dirty="0">
                <a:latin typeface="Arial"/>
                <a:cs typeface="Arial"/>
              </a:rPr>
              <a:t>Hoe lang en hoe breed is de grasmat in werkelijkheid?</a:t>
            </a:r>
            <a:endParaRPr lang="nl-NL" b="1" i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5157192"/>
            <a:ext cx="1155700" cy="673100"/>
          </a:xfrm>
          <a:prstGeom prst="rect">
            <a:avLst/>
          </a:prstGeom>
        </p:spPr>
      </p:pic>
      <p:sp>
        <p:nvSpPr>
          <p:cNvPr id="12" name="TextBox 9"/>
          <p:cNvSpPr txBox="1"/>
          <p:nvPr/>
        </p:nvSpPr>
        <p:spPr>
          <a:xfrm>
            <a:off x="4816337" y="5297117"/>
            <a:ext cx="144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/>
                <a:cs typeface="Arial"/>
              </a:rPr>
              <a:t>m</a:t>
            </a:r>
            <a:r>
              <a:rPr lang="nl-NL" dirty="0" smtClean="0">
                <a:latin typeface="Arial"/>
                <a:cs typeface="Arial"/>
              </a:rPr>
              <a:t>eter lang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19458" name="Picture 2" descr="https://assets.studyflow.nl/rekenen/oefeningen/verhoudingen-basis/2/21-2-84-v-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554" y="1268760"/>
            <a:ext cx="3043835" cy="21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5979988"/>
            <a:ext cx="1155700" cy="673100"/>
          </a:xfrm>
          <a:prstGeom prst="rect">
            <a:avLst/>
          </a:prstGeom>
        </p:spPr>
      </p:pic>
      <p:sp>
        <p:nvSpPr>
          <p:cNvPr id="14" name="TextBox 9"/>
          <p:cNvSpPr txBox="1"/>
          <p:nvPr/>
        </p:nvSpPr>
        <p:spPr>
          <a:xfrm>
            <a:off x="4816337" y="6119913"/>
            <a:ext cx="144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/>
                <a:cs typeface="Arial"/>
              </a:rPr>
              <a:t>m</a:t>
            </a:r>
            <a:r>
              <a:rPr lang="nl-NL" dirty="0" smtClean="0">
                <a:latin typeface="Arial"/>
                <a:cs typeface="Arial"/>
              </a:rPr>
              <a:t>eter breed</a:t>
            </a:r>
            <a:endParaRPr lang="nl-NL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36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20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1399" y="1890698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/>
                <a:cs typeface="Arial"/>
              </a:rPr>
              <a:t>Luca gebruikt tijdens het hardlopen een stappenteller. Haar gemiddelde paslengte is 85 cm per stap. Ze heeft in een uur </a:t>
            </a:r>
          </a:p>
          <a:p>
            <a:pPr algn="ctr"/>
            <a:r>
              <a:rPr lang="nl-NL" dirty="0">
                <a:latin typeface="Arial"/>
                <a:cs typeface="Arial"/>
              </a:rPr>
              <a:t>10 471 stappen gezet. </a:t>
            </a:r>
          </a:p>
          <a:p>
            <a:pPr algn="ctr"/>
            <a:endParaRPr lang="nl-NL" dirty="0">
              <a:latin typeface="Arial"/>
              <a:cs typeface="Arial"/>
            </a:endParaRPr>
          </a:p>
          <a:p>
            <a:pPr algn="ctr"/>
            <a:r>
              <a:rPr lang="nl-NL" b="1" dirty="0">
                <a:latin typeface="Arial"/>
                <a:cs typeface="Arial"/>
              </a:rPr>
              <a:t>Wat was Luca’s gemiddelde snelheid?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347" y="3906922"/>
            <a:ext cx="1155700" cy="673100"/>
          </a:xfrm>
          <a:prstGeom prst="rect">
            <a:avLst/>
          </a:prstGeom>
        </p:spPr>
      </p:pic>
      <p:sp>
        <p:nvSpPr>
          <p:cNvPr id="12" name="TextBox 9"/>
          <p:cNvSpPr txBox="1"/>
          <p:nvPr/>
        </p:nvSpPr>
        <p:spPr>
          <a:xfrm>
            <a:off x="4807788" y="4046847"/>
            <a:ext cx="144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/>
                <a:cs typeface="Arial"/>
              </a:rPr>
              <a:t>Km/u</a:t>
            </a:r>
            <a:endParaRPr lang="nl-NL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466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196" y="57702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79196" y="306896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/>
                <a:cs typeface="Arial"/>
              </a:rPr>
              <a:t>× 39 = 2613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292" y="2917076"/>
            <a:ext cx="11557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47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196" y="57702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35696" y="2027834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/>
                <a:cs typeface="Arial"/>
              </a:rPr>
              <a:t>Toegangskaarten voor het Zand festival zijn € 29,50 per stuk. Er zijn 25 000 kaarten verkocht.</a:t>
            </a:r>
          </a:p>
          <a:p>
            <a:pPr algn="ctr"/>
            <a:endParaRPr lang="nl-NL" dirty="0">
              <a:latin typeface="Arial"/>
              <a:cs typeface="Arial"/>
            </a:endParaRPr>
          </a:p>
          <a:p>
            <a:pPr algn="ctr"/>
            <a:r>
              <a:rPr lang="nl-NL" b="1" dirty="0">
                <a:latin typeface="Arial"/>
                <a:cs typeface="Arial"/>
              </a:rPr>
              <a:t>Wat is de opbrengst van deze kaartverkoop?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4109186"/>
            <a:ext cx="1155700" cy="6731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82016" y="426107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Arial"/>
                <a:cs typeface="Arial"/>
              </a:rPr>
              <a:t>euro</a:t>
            </a:r>
            <a:endParaRPr lang="nl-NL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4605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4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196" y="57702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36102" y="322084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/>
                <a:cs typeface="Arial"/>
              </a:rPr>
              <a:t>15 + (17 × 33) - 28 =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074" y="3068960"/>
            <a:ext cx="11557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0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5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196" y="57702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66026" y="1700808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latin typeface="Arial"/>
                <a:cs typeface="Arial"/>
              </a:rPr>
              <a:t> Songfestival best bekeken programma in 2013. </a:t>
            </a:r>
          </a:p>
          <a:p>
            <a:pPr algn="ctr"/>
            <a:endParaRPr lang="nl-NL" dirty="0">
              <a:latin typeface="Arial"/>
              <a:cs typeface="Arial"/>
            </a:endParaRPr>
          </a:p>
          <a:p>
            <a:pPr algn="ctr"/>
            <a:r>
              <a:rPr lang="nl-NL" dirty="0">
                <a:latin typeface="Arial"/>
                <a:cs typeface="Arial"/>
              </a:rPr>
              <a:t>Naar de inhuldiging van koning Willem-Alexander keken 4,87 miljoen mensen. Het zangfestival met zangeres Anouk trok 4,89 miljoen kijkers. </a:t>
            </a:r>
          </a:p>
          <a:p>
            <a:pPr algn="ctr"/>
            <a:endParaRPr lang="nl-NL" dirty="0">
              <a:latin typeface="Arial"/>
              <a:cs typeface="Arial"/>
            </a:endParaRPr>
          </a:p>
          <a:p>
            <a:pPr algn="ctr"/>
            <a:r>
              <a:rPr lang="nl-NL" b="1" dirty="0">
                <a:latin typeface="Arial"/>
                <a:cs typeface="Arial"/>
              </a:rPr>
              <a:t>Hoeveel kijkers had het songfestival meer dan de inhuldiging?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210" y="4187786"/>
            <a:ext cx="11557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84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196" y="57702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35412" y="2291525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/>
                <a:cs typeface="Arial"/>
              </a:rPr>
              <a:t>Rond af op twee decimalen:</a:t>
            </a:r>
          </a:p>
          <a:p>
            <a:endParaRPr lang="nl-NL" b="1" dirty="0">
              <a:latin typeface="Arial"/>
              <a:cs typeface="Arial"/>
            </a:endParaRPr>
          </a:p>
          <a:p>
            <a:r>
              <a:rPr lang="nl-NL" b="1" dirty="0">
                <a:latin typeface="Arial"/>
                <a:cs typeface="Arial"/>
              </a:rPr>
              <a:t>1534 ÷ 37 =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61090"/>
            <a:ext cx="11557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48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7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196" y="57702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77925" y="3882156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/>
                <a:cs typeface="Arial"/>
              </a:rPr>
              <a:t>Hoeveel seconden is het wereldrecord van Sven Kramer sneller dan het wereldrecord van Gianni Romme?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379" y="5013176"/>
            <a:ext cx="1155700" cy="673100"/>
          </a:xfrm>
          <a:prstGeom prst="rect">
            <a:avLst/>
          </a:prstGeom>
        </p:spPr>
      </p:pic>
      <p:pic>
        <p:nvPicPr>
          <p:cNvPr id="1026" name="Picture 2" descr="https://assets.studyflow.nl/rekenen/oefeningen/rekenetalage/Meet-meetkunde/RE-J3X8GLDD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017" y="1340768"/>
            <a:ext cx="4416425" cy="23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642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404040"/>
                </a:solidFill>
                <a:latin typeface="Arial"/>
                <a:cs typeface="Arial"/>
              </a:rPr>
              <a:t>Vraag </a:t>
            </a:r>
            <a:r>
              <a:rPr lang="nl-NL" sz="2400" b="1" dirty="0" smtClean="0">
                <a:solidFill>
                  <a:srgbClr val="404040"/>
                </a:solidFill>
                <a:latin typeface="Arial"/>
                <a:cs typeface="Arial"/>
              </a:rPr>
              <a:t>8</a:t>
            </a:r>
            <a:endParaRPr lang="nl-NL" sz="24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196" y="57702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77925" y="3882156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rial"/>
                <a:cs typeface="Arial"/>
              </a:rPr>
              <a:t>De automobilist parkeert 's </a:t>
            </a:r>
            <a:r>
              <a:rPr lang="nl-NL" dirty="0" err="1">
                <a:latin typeface="Arial"/>
                <a:cs typeface="Arial"/>
              </a:rPr>
              <a:t>ochtends</a:t>
            </a:r>
            <a:r>
              <a:rPr lang="nl-NL" dirty="0">
                <a:latin typeface="Arial"/>
                <a:cs typeface="Arial"/>
              </a:rPr>
              <a:t> zijn auto en stelt zijn parkeerschijf in.</a:t>
            </a:r>
          </a:p>
          <a:p>
            <a:pPr algn="ctr"/>
            <a:r>
              <a:rPr lang="nl-NL" b="1" dirty="0">
                <a:latin typeface="Arial"/>
                <a:cs typeface="Arial"/>
              </a:rPr>
              <a:t>Tot hoe laat mag hij parkeren?</a:t>
            </a:r>
            <a:endParaRPr lang="nl-NL" b="1" dirty="0">
              <a:latin typeface="Arial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102" y="5017267"/>
            <a:ext cx="1155700" cy="673100"/>
          </a:xfrm>
          <a:prstGeom prst="rect">
            <a:avLst/>
          </a:prstGeom>
        </p:spPr>
      </p:pic>
      <p:pic>
        <p:nvPicPr>
          <p:cNvPr id="8194" name="Picture 2" descr="https://assets.studyflow.nl/rekenen/oefeningen/rekenetalage/Meet-meetkunde/3/RE-LYVDZYQX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03" y="1268760"/>
            <a:ext cx="2684652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428" y="5017267"/>
            <a:ext cx="1155700" cy="673100"/>
          </a:xfrm>
          <a:prstGeom prst="rect">
            <a:avLst/>
          </a:prstGeom>
        </p:spPr>
      </p:pic>
      <p:sp>
        <p:nvSpPr>
          <p:cNvPr id="11" name="TextBox 9"/>
          <p:cNvSpPr txBox="1"/>
          <p:nvPr/>
        </p:nvSpPr>
        <p:spPr>
          <a:xfrm>
            <a:off x="4619898" y="5169151"/>
            <a:ext cx="31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Arial"/>
                <a:cs typeface="Arial"/>
              </a:rPr>
              <a:t>:</a:t>
            </a:r>
            <a:endParaRPr lang="nl-NL" b="1" dirty="0">
              <a:latin typeface="Arial"/>
              <a:cs typeface="Arial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5868144" y="5157192"/>
            <a:ext cx="73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Arial"/>
                <a:cs typeface="Arial"/>
              </a:rPr>
              <a:t>uur</a:t>
            </a:r>
            <a:endParaRPr lang="nl-NL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33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506</Words>
  <Application>Microsoft Office PowerPoint</Application>
  <PresentationFormat>Diavoorstelling (4:3)</PresentationFormat>
  <Paragraphs>108</Paragraphs>
  <Slides>21</Slides>
  <Notes>21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Kantoorthema</vt:lpstr>
      <vt:lpstr>PowerPoint-presentatie</vt:lpstr>
      <vt:lpstr>Vraag 1</vt:lpstr>
      <vt:lpstr>Vraag 2</vt:lpstr>
      <vt:lpstr>Vraag 3</vt:lpstr>
      <vt:lpstr>Vraag 4</vt:lpstr>
      <vt:lpstr>Vraag 5</vt:lpstr>
      <vt:lpstr>Vraag 6</vt:lpstr>
      <vt:lpstr>Vraag 7</vt:lpstr>
      <vt:lpstr>Vraag 8</vt:lpstr>
      <vt:lpstr>Vraag 9</vt:lpstr>
      <vt:lpstr>Vraag 10</vt:lpstr>
      <vt:lpstr>Vraag 11</vt:lpstr>
      <vt:lpstr>Vraag 12</vt:lpstr>
      <vt:lpstr>Vraag 13</vt:lpstr>
      <vt:lpstr>Vraag 14</vt:lpstr>
      <vt:lpstr>Vraag 15</vt:lpstr>
      <vt:lpstr>Vraag 16</vt:lpstr>
      <vt:lpstr>Vraag 17</vt:lpstr>
      <vt:lpstr>Vraag 18</vt:lpstr>
      <vt:lpstr>Vraag 19</vt:lpstr>
      <vt:lpstr>Vraag 20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Emma</dc:creator>
  <cp:lastModifiedBy>Rick</cp:lastModifiedBy>
  <cp:revision>70</cp:revision>
  <dcterms:created xsi:type="dcterms:W3CDTF">2016-04-07T10:14:03Z</dcterms:created>
  <dcterms:modified xsi:type="dcterms:W3CDTF">2018-05-27T23:08:41Z</dcterms:modified>
</cp:coreProperties>
</file>