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2" r:id="rId2"/>
    <p:sldId id="348" r:id="rId3"/>
    <p:sldId id="349" r:id="rId4"/>
    <p:sldId id="350" r:id="rId5"/>
    <p:sldId id="369" r:id="rId6"/>
    <p:sldId id="370" r:id="rId7"/>
    <p:sldId id="352" r:id="rId8"/>
    <p:sldId id="353" r:id="rId9"/>
    <p:sldId id="354" r:id="rId10"/>
    <p:sldId id="355" r:id="rId11"/>
    <p:sldId id="356" r:id="rId12"/>
    <p:sldId id="357" r:id="rId13"/>
    <p:sldId id="358" r:id="rId14"/>
    <p:sldId id="371" r:id="rId15"/>
    <p:sldId id="360" r:id="rId16"/>
    <p:sldId id="361" r:id="rId17"/>
    <p:sldId id="362" r:id="rId18"/>
    <p:sldId id="363" r:id="rId19"/>
    <p:sldId id="364" r:id="rId20"/>
    <p:sldId id="365" r:id="rId21"/>
    <p:sldId id="366"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26B"/>
    <a:srgbClr val="7DC5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p:restoredTop sz="96796" autoAdjust="0"/>
  </p:normalViewPr>
  <p:slideViewPr>
    <p:cSldViewPr>
      <p:cViewPr>
        <p:scale>
          <a:sx n="100" d="100"/>
          <a:sy n="100" d="100"/>
        </p:scale>
        <p:origin x="-1944" y="-3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6919D-3E3F-4D2D-A173-2151626C1F45}" type="datetimeFigureOut">
              <a:rPr lang="nl-NL" smtClean="0"/>
              <a:t>28-5-2018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13E4EE-19F3-460A-8E60-871DCCF79CED}" type="slidenum">
              <a:rPr lang="nl-NL" smtClean="0"/>
              <a:t>‹nr.›</a:t>
            </a:fld>
            <a:endParaRPr lang="nl-NL"/>
          </a:p>
        </p:txBody>
      </p:sp>
    </p:spTree>
    <p:extLst>
      <p:ext uri="{BB962C8B-B14F-4D97-AF65-F5344CB8AC3E}">
        <p14:creationId xmlns:p14="http://schemas.microsoft.com/office/powerpoint/2010/main" val="318742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3815B08-4399-470A-A2F7-329D54276490}" type="slidenum">
              <a:rPr lang="nl-NL" smtClean="0"/>
              <a:t>1</a:t>
            </a:fld>
            <a:endParaRPr lang="nl-NL"/>
          </a:p>
        </p:txBody>
      </p:sp>
    </p:spTree>
    <p:extLst>
      <p:ext uri="{BB962C8B-B14F-4D97-AF65-F5344CB8AC3E}">
        <p14:creationId xmlns:p14="http://schemas.microsoft.com/office/powerpoint/2010/main" val="2035978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10</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11</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12</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13</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14</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15</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16</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17</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18</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19</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2</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20</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21</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3</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4</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5</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6</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7</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8</a:t>
            </a:fld>
            <a:endParaRPr lang="nl-NL"/>
          </a:p>
        </p:txBody>
      </p:sp>
    </p:spTree>
    <p:extLst>
      <p:ext uri="{BB962C8B-B14F-4D97-AF65-F5344CB8AC3E}">
        <p14:creationId xmlns:p14="http://schemas.microsoft.com/office/powerpoint/2010/main" val="69268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Slide Number Placeholder 3"/>
          <p:cNvSpPr>
            <a:spLocks noGrp="1"/>
          </p:cNvSpPr>
          <p:nvPr>
            <p:ph type="sldNum" sz="quarter" idx="10"/>
          </p:nvPr>
        </p:nvSpPr>
        <p:spPr/>
        <p:txBody>
          <a:bodyPr/>
          <a:lstStyle/>
          <a:p>
            <a:fld id="{AB13E4EE-19F3-460A-8E60-871DCCF79CED}" type="slidenum">
              <a:rPr lang="nl-NL" smtClean="0"/>
              <a:t>9</a:t>
            </a:fld>
            <a:endParaRPr lang="nl-NL"/>
          </a:p>
        </p:txBody>
      </p:sp>
    </p:spTree>
    <p:extLst>
      <p:ext uri="{BB962C8B-B14F-4D97-AF65-F5344CB8AC3E}">
        <p14:creationId xmlns:p14="http://schemas.microsoft.com/office/powerpoint/2010/main" val="692681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4CC183C-0115-4558-A20C-41858109FC18}"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685589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4CC183C-0115-4558-A20C-41858109FC18}"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1971901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4CC183C-0115-4558-A20C-41858109FC18}"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110687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4CC183C-0115-4558-A20C-41858109FC18}"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317610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4CC183C-0115-4558-A20C-41858109FC18}" type="datetimeFigureOut">
              <a:rPr lang="nl-NL" smtClean="0"/>
              <a:t>28-5-2018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350029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4CC183C-0115-4558-A20C-41858109FC18}" type="datetimeFigureOut">
              <a:rPr lang="nl-NL" smtClean="0"/>
              <a:t>28-5-2018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978804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4CC183C-0115-4558-A20C-41858109FC18}" type="datetimeFigureOut">
              <a:rPr lang="nl-NL" smtClean="0"/>
              <a:t>28-5-2018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2039335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4CC183C-0115-4558-A20C-41858109FC18}" type="datetimeFigureOut">
              <a:rPr lang="nl-NL" smtClean="0"/>
              <a:t>28-5-2018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832911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4CC183C-0115-4558-A20C-41858109FC18}" type="datetimeFigureOut">
              <a:rPr lang="nl-NL" smtClean="0"/>
              <a:t>28-5-2018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187849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4CC183C-0115-4558-A20C-41858109FC18}" type="datetimeFigureOut">
              <a:rPr lang="nl-NL" smtClean="0"/>
              <a:t>28-5-2018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3267957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4CC183C-0115-4558-A20C-41858109FC18}" type="datetimeFigureOut">
              <a:rPr lang="nl-NL" smtClean="0"/>
              <a:t>28-5-2018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FD4B44-3659-4BB7-9B4A-0297AD861B99}" type="slidenum">
              <a:rPr lang="nl-NL" smtClean="0"/>
              <a:t>‹nr.›</a:t>
            </a:fld>
            <a:endParaRPr lang="nl-NL"/>
          </a:p>
        </p:txBody>
      </p:sp>
    </p:spTree>
    <p:extLst>
      <p:ext uri="{BB962C8B-B14F-4D97-AF65-F5344CB8AC3E}">
        <p14:creationId xmlns:p14="http://schemas.microsoft.com/office/powerpoint/2010/main" val="68044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CC183C-0115-4558-A20C-41858109FC18}" type="datetimeFigureOut">
              <a:rPr lang="nl-NL" smtClean="0"/>
              <a:t>28-5-2018</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FD4B44-3659-4BB7-9B4A-0297AD861B99}" type="slidenum">
              <a:rPr lang="nl-NL" smtClean="0"/>
              <a:t>‹nr.›</a:t>
            </a:fld>
            <a:endParaRPr lang="nl-NL"/>
          </a:p>
        </p:txBody>
      </p:sp>
    </p:spTree>
    <p:extLst>
      <p:ext uri="{BB962C8B-B14F-4D97-AF65-F5344CB8AC3E}">
        <p14:creationId xmlns:p14="http://schemas.microsoft.com/office/powerpoint/2010/main" val="3375337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rkshop 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536" y="0"/>
            <a:ext cx="9698557" cy="6858000"/>
          </a:xfrm>
          <a:prstGeom prst="rect">
            <a:avLst/>
          </a:prstGeom>
        </p:spPr>
      </p:pic>
    </p:spTree>
    <p:extLst>
      <p:ext uri="{BB962C8B-B14F-4D97-AF65-F5344CB8AC3E}">
        <p14:creationId xmlns:p14="http://schemas.microsoft.com/office/powerpoint/2010/main" val="3337885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9</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977925" y="1850831"/>
            <a:ext cx="5472608" cy="2031325"/>
          </a:xfrm>
          <a:prstGeom prst="rect">
            <a:avLst/>
          </a:prstGeom>
          <a:noFill/>
        </p:spPr>
        <p:txBody>
          <a:bodyPr wrap="square" rtlCol="0">
            <a:spAutoFit/>
          </a:bodyPr>
          <a:lstStyle/>
          <a:p>
            <a:pPr algn="ctr"/>
            <a:r>
              <a:rPr lang="nl-NL" dirty="0">
                <a:latin typeface="Arial"/>
                <a:cs typeface="Arial"/>
              </a:rPr>
              <a:t>De 25-jarige bruiloft van je ouders vieren jullie met een ballonvaart. De ballon stijgt gemiddeld 2 meter per seconde.</a:t>
            </a:r>
          </a:p>
          <a:p>
            <a:pPr algn="ctr"/>
            <a:endParaRPr lang="nl-NL" dirty="0">
              <a:latin typeface="Arial"/>
              <a:cs typeface="Arial"/>
            </a:endParaRPr>
          </a:p>
          <a:p>
            <a:pPr algn="ctr"/>
            <a:r>
              <a:rPr lang="nl-NL" b="1" dirty="0">
                <a:latin typeface="Arial"/>
                <a:cs typeface="Arial"/>
              </a:rPr>
              <a:t>Na hoeveel minuten bereikt de luchtballon de hoogte van 1,3 kilometer?</a:t>
            </a:r>
          </a:p>
          <a:p>
            <a:pPr algn="ctr"/>
            <a:r>
              <a:rPr lang="nl-NL" i="1" dirty="0">
                <a:latin typeface="Arial"/>
                <a:cs typeface="Arial"/>
              </a:rPr>
              <a:t>Rond af op hele minuten.</a:t>
            </a:r>
            <a:endParaRPr lang="nl-NL" b="1" i="1" dirty="0">
              <a:latin typeface="Arial"/>
              <a:cs typeface="Arial"/>
            </a:endParaRPr>
          </a:p>
        </p:txBody>
      </p:sp>
      <p:pic>
        <p:nvPicPr>
          <p:cNvPr id="13" name="Picture 8"/>
          <p:cNvPicPr>
            <a:picLocks noChangeAspect="1"/>
          </p:cNvPicPr>
          <p:nvPr/>
        </p:nvPicPr>
        <p:blipFill>
          <a:blip r:embed="rId3"/>
          <a:stretch>
            <a:fillRect/>
          </a:stretch>
        </p:blipFill>
        <p:spPr>
          <a:xfrm>
            <a:off x="3779912" y="4077072"/>
            <a:ext cx="1155700" cy="673100"/>
          </a:xfrm>
          <a:prstGeom prst="rect">
            <a:avLst/>
          </a:prstGeom>
        </p:spPr>
      </p:pic>
      <p:sp>
        <p:nvSpPr>
          <p:cNvPr id="14" name="TextBox 9"/>
          <p:cNvSpPr txBox="1"/>
          <p:nvPr/>
        </p:nvSpPr>
        <p:spPr>
          <a:xfrm>
            <a:off x="4935614" y="4228956"/>
            <a:ext cx="1516390" cy="369332"/>
          </a:xfrm>
          <a:prstGeom prst="rect">
            <a:avLst/>
          </a:prstGeom>
          <a:noFill/>
        </p:spPr>
        <p:txBody>
          <a:bodyPr wrap="square" rtlCol="0">
            <a:spAutoFit/>
          </a:bodyPr>
          <a:lstStyle/>
          <a:p>
            <a:r>
              <a:rPr lang="nl-NL" dirty="0" smtClean="0">
                <a:latin typeface="Arial"/>
                <a:cs typeface="Arial"/>
              </a:rPr>
              <a:t>minuten</a:t>
            </a:r>
            <a:endParaRPr lang="nl-NL" b="1" dirty="0">
              <a:latin typeface="Arial"/>
              <a:cs typeface="Arial"/>
            </a:endParaRPr>
          </a:p>
        </p:txBody>
      </p:sp>
    </p:spTree>
    <p:extLst>
      <p:ext uri="{BB962C8B-B14F-4D97-AF65-F5344CB8AC3E}">
        <p14:creationId xmlns:p14="http://schemas.microsoft.com/office/powerpoint/2010/main" val="3233328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10</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977925" y="2060848"/>
            <a:ext cx="5472608" cy="2031325"/>
          </a:xfrm>
          <a:prstGeom prst="rect">
            <a:avLst/>
          </a:prstGeom>
          <a:noFill/>
        </p:spPr>
        <p:txBody>
          <a:bodyPr wrap="square" rtlCol="0">
            <a:spAutoFit/>
          </a:bodyPr>
          <a:lstStyle/>
          <a:p>
            <a:pPr algn="ctr"/>
            <a:r>
              <a:rPr lang="nl-NL" dirty="0">
                <a:latin typeface="Arial"/>
                <a:cs typeface="Arial"/>
              </a:rPr>
              <a:t>Om 1 ml water 1 ºC warmer te maken heb je 1 calorie aan energie nodig.</a:t>
            </a:r>
          </a:p>
          <a:p>
            <a:pPr algn="ctr"/>
            <a:r>
              <a:rPr lang="nl-NL" dirty="0">
                <a:latin typeface="Arial"/>
                <a:cs typeface="Arial"/>
              </a:rPr>
              <a:t>1000 </a:t>
            </a:r>
            <a:r>
              <a:rPr lang="nl-NL" dirty="0" err="1">
                <a:latin typeface="Arial"/>
                <a:cs typeface="Arial"/>
              </a:rPr>
              <a:t>caloriën</a:t>
            </a:r>
            <a:r>
              <a:rPr lang="nl-NL" dirty="0">
                <a:latin typeface="Arial"/>
                <a:cs typeface="Arial"/>
              </a:rPr>
              <a:t> = 1 kcal</a:t>
            </a:r>
          </a:p>
          <a:p>
            <a:pPr algn="ctr"/>
            <a:r>
              <a:rPr lang="nl-NL" dirty="0">
                <a:latin typeface="Arial"/>
                <a:cs typeface="Arial"/>
              </a:rPr>
              <a:t>Je verwarmt 1,5 liter water van 15 ºC tot 95 ºC.</a:t>
            </a:r>
          </a:p>
          <a:p>
            <a:pPr algn="ctr"/>
            <a:endParaRPr lang="nl-NL" dirty="0">
              <a:latin typeface="Arial"/>
              <a:cs typeface="Arial"/>
            </a:endParaRPr>
          </a:p>
          <a:p>
            <a:pPr algn="ctr"/>
            <a:r>
              <a:rPr lang="nl-NL" b="1" dirty="0">
                <a:latin typeface="Arial"/>
                <a:cs typeface="Arial"/>
              </a:rPr>
              <a:t>Hoeveel kcal zijn nodig om het water te verwarmen?</a:t>
            </a:r>
            <a:endParaRPr lang="nl-NL" b="1" dirty="0">
              <a:latin typeface="Arial"/>
              <a:cs typeface="Arial"/>
            </a:endParaRPr>
          </a:p>
        </p:txBody>
      </p:sp>
      <p:pic>
        <p:nvPicPr>
          <p:cNvPr id="13" name="Picture 8"/>
          <p:cNvPicPr>
            <a:picLocks noChangeAspect="1"/>
          </p:cNvPicPr>
          <p:nvPr/>
        </p:nvPicPr>
        <p:blipFill>
          <a:blip r:embed="rId3"/>
          <a:stretch>
            <a:fillRect/>
          </a:stretch>
        </p:blipFill>
        <p:spPr>
          <a:xfrm>
            <a:off x="3635896" y="4268068"/>
            <a:ext cx="1155700" cy="673100"/>
          </a:xfrm>
          <a:prstGeom prst="rect">
            <a:avLst/>
          </a:prstGeom>
        </p:spPr>
      </p:pic>
      <p:sp>
        <p:nvSpPr>
          <p:cNvPr id="14" name="TextBox 9"/>
          <p:cNvSpPr txBox="1"/>
          <p:nvPr/>
        </p:nvSpPr>
        <p:spPr>
          <a:xfrm>
            <a:off x="4791598" y="4419952"/>
            <a:ext cx="1516390" cy="369332"/>
          </a:xfrm>
          <a:prstGeom prst="rect">
            <a:avLst/>
          </a:prstGeom>
          <a:noFill/>
        </p:spPr>
        <p:txBody>
          <a:bodyPr wrap="square" rtlCol="0">
            <a:spAutoFit/>
          </a:bodyPr>
          <a:lstStyle/>
          <a:p>
            <a:r>
              <a:rPr lang="nl-NL" dirty="0" smtClean="0">
                <a:latin typeface="Arial"/>
                <a:cs typeface="Arial"/>
              </a:rPr>
              <a:t>minuten</a:t>
            </a:r>
            <a:endParaRPr lang="nl-NL" b="1" dirty="0">
              <a:latin typeface="Arial"/>
              <a:cs typeface="Arial"/>
            </a:endParaRPr>
          </a:p>
        </p:txBody>
      </p:sp>
    </p:spTree>
    <p:extLst>
      <p:ext uri="{BB962C8B-B14F-4D97-AF65-F5344CB8AC3E}">
        <p14:creationId xmlns:p14="http://schemas.microsoft.com/office/powerpoint/2010/main" val="1617399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11</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977925" y="3723476"/>
            <a:ext cx="5472608" cy="1477328"/>
          </a:xfrm>
          <a:prstGeom prst="rect">
            <a:avLst/>
          </a:prstGeom>
          <a:noFill/>
        </p:spPr>
        <p:txBody>
          <a:bodyPr wrap="square" rtlCol="0">
            <a:spAutoFit/>
          </a:bodyPr>
          <a:lstStyle/>
          <a:p>
            <a:pPr algn="ctr"/>
            <a:r>
              <a:rPr lang="nl-NL" dirty="0">
                <a:latin typeface="Arial"/>
                <a:cs typeface="Arial"/>
              </a:rPr>
              <a:t>De volgende gegevens zijn bekend over een tapijtknoper.</a:t>
            </a:r>
          </a:p>
          <a:p>
            <a:pPr algn="ctr"/>
            <a:endParaRPr lang="nl-NL" dirty="0">
              <a:latin typeface="Arial"/>
              <a:cs typeface="Arial"/>
            </a:endParaRPr>
          </a:p>
          <a:p>
            <a:pPr algn="ctr"/>
            <a:r>
              <a:rPr lang="nl-NL" b="1" dirty="0">
                <a:latin typeface="Arial"/>
                <a:cs typeface="Arial"/>
              </a:rPr>
              <a:t>Na hoeveel werkweken is de tapijtknoper klaar met het knopen van dit tapijt?</a:t>
            </a:r>
            <a:endParaRPr lang="nl-NL" b="1" dirty="0">
              <a:latin typeface="Arial"/>
              <a:cs typeface="Arial"/>
            </a:endParaRPr>
          </a:p>
        </p:txBody>
      </p:sp>
      <p:pic>
        <p:nvPicPr>
          <p:cNvPr id="8" name="Picture 8"/>
          <p:cNvPicPr>
            <a:picLocks noChangeAspect="1"/>
          </p:cNvPicPr>
          <p:nvPr/>
        </p:nvPicPr>
        <p:blipFill>
          <a:blip r:embed="rId3"/>
          <a:stretch>
            <a:fillRect/>
          </a:stretch>
        </p:blipFill>
        <p:spPr>
          <a:xfrm>
            <a:off x="3923928" y="5383637"/>
            <a:ext cx="1155700" cy="673100"/>
          </a:xfrm>
          <a:prstGeom prst="rect">
            <a:avLst/>
          </a:prstGeom>
        </p:spPr>
      </p:pic>
      <p:sp>
        <p:nvSpPr>
          <p:cNvPr id="12" name="TextBox 9"/>
          <p:cNvSpPr txBox="1"/>
          <p:nvPr/>
        </p:nvSpPr>
        <p:spPr>
          <a:xfrm>
            <a:off x="5068428" y="5523562"/>
            <a:ext cx="1889776" cy="369332"/>
          </a:xfrm>
          <a:prstGeom prst="rect">
            <a:avLst/>
          </a:prstGeom>
          <a:noFill/>
        </p:spPr>
        <p:txBody>
          <a:bodyPr wrap="square" rtlCol="0">
            <a:spAutoFit/>
          </a:bodyPr>
          <a:lstStyle/>
          <a:p>
            <a:r>
              <a:rPr lang="nl-NL" dirty="0" smtClean="0">
                <a:latin typeface="Arial"/>
                <a:cs typeface="Arial"/>
              </a:rPr>
              <a:t>werkweken</a:t>
            </a:r>
            <a:endParaRPr lang="nl-NL" b="1" dirty="0">
              <a:latin typeface="Arial"/>
              <a:cs typeface="Arial"/>
            </a:endParaRPr>
          </a:p>
        </p:txBody>
      </p:sp>
      <p:pic>
        <p:nvPicPr>
          <p:cNvPr id="9220" name="Picture 4" descr="https://assets.studyflow.nl/rekenen/oefeningen/rekenetalage/Meet-meetkunde/3/RE-ZWJ686YJ4-v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5351" y="1340768"/>
            <a:ext cx="4912853" cy="1800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5390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12</a:t>
            </a:r>
            <a:endParaRPr lang="nl-NL" sz="2400" b="1" dirty="0">
              <a:solidFill>
                <a:srgbClr val="404040"/>
              </a:solidFill>
              <a:latin typeface="Arial"/>
              <a:cs typeface="Arial"/>
            </a:endParaRPr>
          </a:p>
        </p:txBody>
      </p:sp>
      <p:sp>
        <p:nvSpPr>
          <p:cNvPr id="10" name="TextBox 9"/>
          <p:cNvSpPr txBox="1"/>
          <p:nvPr/>
        </p:nvSpPr>
        <p:spPr>
          <a:xfrm>
            <a:off x="1977925" y="1916832"/>
            <a:ext cx="5472608" cy="2031325"/>
          </a:xfrm>
          <a:prstGeom prst="rect">
            <a:avLst/>
          </a:prstGeom>
          <a:noFill/>
        </p:spPr>
        <p:txBody>
          <a:bodyPr wrap="square" rtlCol="0">
            <a:spAutoFit/>
          </a:bodyPr>
          <a:lstStyle/>
          <a:p>
            <a:pPr algn="ctr"/>
            <a:r>
              <a:rPr lang="nl-NL" dirty="0">
                <a:latin typeface="Arial"/>
                <a:cs typeface="Arial"/>
              </a:rPr>
              <a:t>In 2014 heeft een gezin van vier personen 141 m³ water verbruikt. </a:t>
            </a:r>
          </a:p>
          <a:p>
            <a:pPr algn="ctr"/>
            <a:r>
              <a:rPr lang="nl-NL" dirty="0">
                <a:latin typeface="Arial"/>
                <a:cs typeface="Arial"/>
              </a:rPr>
              <a:t>2014 had 365 dagen.</a:t>
            </a:r>
          </a:p>
          <a:p>
            <a:pPr algn="ctr"/>
            <a:endParaRPr lang="nl-NL" dirty="0">
              <a:latin typeface="Arial"/>
              <a:cs typeface="Arial"/>
            </a:endParaRPr>
          </a:p>
          <a:p>
            <a:pPr algn="ctr"/>
            <a:r>
              <a:rPr lang="nl-NL" b="1" dirty="0">
                <a:latin typeface="Arial"/>
                <a:cs typeface="Arial"/>
              </a:rPr>
              <a:t>Hoeveel liter water werd er gemiddeld per persoon per dag verbruikt?</a:t>
            </a:r>
          </a:p>
          <a:p>
            <a:pPr algn="ctr"/>
            <a:r>
              <a:rPr lang="nl-NL" i="1" dirty="0">
                <a:latin typeface="Arial"/>
                <a:cs typeface="Arial"/>
              </a:rPr>
              <a:t>Rond af op hele liters.</a:t>
            </a: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3923928" y="4365104"/>
            <a:ext cx="1155700" cy="673100"/>
          </a:xfrm>
          <a:prstGeom prst="rect">
            <a:avLst/>
          </a:prstGeom>
        </p:spPr>
      </p:pic>
      <p:sp>
        <p:nvSpPr>
          <p:cNvPr id="12" name="TextBox 9"/>
          <p:cNvSpPr txBox="1"/>
          <p:nvPr/>
        </p:nvSpPr>
        <p:spPr>
          <a:xfrm>
            <a:off x="5068428" y="4505029"/>
            <a:ext cx="735806" cy="369332"/>
          </a:xfrm>
          <a:prstGeom prst="rect">
            <a:avLst/>
          </a:prstGeom>
          <a:noFill/>
        </p:spPr>
        <p:txBody>
          <a:bodyPr wrap="square" rtlCol="0">
            <a:spAutoFit/>
          </a:bodyPr>
          <a:lstStyle/>
          <a:p>
            <a:pPr algn="ctr"/>
            <a:r>
              <a:rPr lang="nl-NL" dirty="0" smtClean="0">
                <a:latin typeface="Arial"/>
                <a:cs typeface="Arial"/>
              </a:rPr>
              <a:t>liter</a:t>
            </a:r>
            <a:endParaRPr lang="nl-NL" b="1" dirty="0">
              <a:latin typeface="Arial"/>
              <a:cs typeface="Arial"/>
            </a:endParaRPr>
          </a:p>
        </p:txBody>
      </p:sp>
    </p:spTree>
    <p:extLst>
      <p:ext uri="{BB962C8B-B14F-4D97-AF65-F5344CB8AC3E}">
        <p14:creationId xmlns:p14="http://schemas.microsoft.com/office/powerpoint/2010/main" val="3882800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13</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558738" y="3723476"/>
            <a:ext cx="6050459" cy="1754326"/>
          </a:xfrm>
          <a:prstGeom prst="rect">
            <a:avLst/>
          </a:prstGeom>
          <a:noFill/>
        </p:spPr>
        <p:txBody>
          <a:bodyPr wrap="square" rtlCol="0">
            <a:spAutoFit/>
          </a:bodyPr>
          <a:lstStyle/>
          <a:p>
            <a:pPr algn="ctr"/>
            <a:r>
              <a:rPr lang="nl-NL" dirty="0">
                <a:latin typeface="Arial"/>
                <a:cs typeface="Arial"/>
              </a:rPr>
              <a:t>De studentenvakbond heeft 7500 studenten gevraagd hoe zij reizen tussen woonadres en opleiding.</a:t>
            </a:r>
          </a:p>
          <a:p>
            <a:pPr algn="ctr"/>
            <a:endParaRPr lang="nl-NL" dirty="0">
              <a:latin typeface="Arial"/>
              <a:cs typeface="Arial"/>
            </a:endParaRPr>
          </a:p>
          <a:p>
            <a:pPr algn="ctr"/>
            <a:r>
              <a:rPr lang="nl-NL" b="1" dirty="0">
                <a:latin typeface="Arial"/>
                <a:cs typeface="Arial"/>
              </a:rPr>
              <a:t>Hoeveel procent van de studenten maakt gebruik van het openbaar vervoer?</a:t>
            </a:r>
          </a:p>
          <a:p>
            <a:pPr algn="ctr"/>
            <a:r>
              <a:rPr lang="nl-NL" i="1" dirty="0">
                <a:latin typeface="Arial"/>
                <a:cs typeface="Arial"/>
              </a:rPr>
              <a:t>Geef je antwoord in één decimaal.</a:t>
            </a: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3923928" y="5671669"/>
            <a:ext cx="1155700" cy="673100"/>
          </a:xfrm>
          <a:prstGeom prst="rect">
            <a:avLst/>
          </a:prstGeom>
        </p:spPr>
      </p:pic>
      <p:sp>
        <p:nvSpPr>
          <p:cNvPr id="12" name="TextBox 9"/>
          <p:cNvSpPr txBox="1"/>
          <p:nvPr/>
        </p:nvSpPr>
        <p:spPr>
          <a:xfrm>
            <a:off x="5068428" y="5811594"/>
            <a:ext cx="1889776" cy="369332"/>
          </a:xfrm>
          <a:prstGeom prst="rect">
            <a:avLst/>
          </a:prstGeom>
          <a:noFill/>
        </p:spPr>
        <p:txBody>
          <a:bodyPr wrap="square" rtlCol="0">
            <a:spAutoFit/>
          </a:bodyPr>
          <a:lstStyle/>
          <a:p>
            <a:r>
              <a:rPr lang="nl-NL" dirty="0" smtClean="0">
                <a:latin typeface="Arial"/>
                <a:cs typeface="Arial"/>
              </a:rPr>
              <a:t>%</a:t>
            </a:r>
            <a:endParaRPr lang="nl-NL" b="1" dirty="0">
              <a:latin typeface="Arial"/>
              <a:cs typeface="Arial"/>
            </a:endParaRPr>
          </a:p>
        </p:txBody>
      </p:sp>
      <p:pic>
        <p:nvPicPr>
          <p:cNvPr id="23554" name="Picture 2" descr="https://assets.studyflow.nl/rekenen/oefeningen/rekenetalage/Verbanden/Q6DZ8NQ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959788"/>
            <a:ext cx="4200401" cy="2632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94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14</a:t>
            </a:r>
            <a:endParaRPr lang="nl-NL" sz="2400" b="1" dirty="0">
              <a:solidFill>
                <a:srgbClr val="404040"/>
              </a:solidFill>
              <a:latin typeface="Arial"/>
              <a:cs typeface="Arial"/>
            </a:endParaRPr>
          </a:p>
        </p:txBody>
      </p:sp>
      <p:sp>
        <p:nvSpPr>
          <p:cNvPr id="10" name="TextBox 9"/>
          <p:cNvSpPr txBox="1"/>
          <p:nvPr/>
        </p:nvSpPr>
        <p:spPr>
          <a:xfrm>
            <a:off x="1951399" y="3751732"/>
            <a:ext cx="5472608" cy="923330"/>
          </a:xfrm>
          <a:prstGeom prst="rect">
            <a:avLst/>
          </a:prstGeom>
          <a:noFill/>
        </p:spPr>
        <p:txBody>
          <a:bodyPr wrap="square" rtlCol="0">
            <a:spAutoFit/>
          </a:bodyPr>
          <a:lstStyle/>
          <a:p>
            <a:pPr algn="ctr"/>
            <a:r>
              <a:rPr lang="nl-NL" b="1" dirty="0">
                <a:latin typeface="Arial"/>
                <a:cs typeface="Arial"/>
              </a:rPr>
              <a:t>Wat is het verschil in energieopbrengst per kuub tussen eikenhout en sparrenhout?</a:t>
            </a:r>
          </a:p>
          <a:p>
            <a:pPr algn="ctr"/>
            <a:r>
              <a:rPr lang="nl-NL" i="1" dirty="0">
                <a:latin typeface="Arial"/>
                <a:cs typeface="Arial"/>
              </a:rPr>
              <a:t>Rond af op een heel getal.</a:t>
            </a:r>
          </a:p>
        </p:txBody>
      </p:sp>
      <p:pic>
        <p:nvPicPr>
          <p:cNvPr id="8" name="Picture 8"/>
          <p:cNvPicPr>
            <a:picLocks noChangeAspect="1"/>
          </p:cNvPicPr>
          <p:nvPr/>
        </p:nvPicPr>
        <p:blipFill>
          <a:blip r:embed="rId3"/>
          <a:stretch>
            <a:fillRect/>
          </a:stretch>
        </p:blipFill>
        <p:spPr>
          <a:xfrm>
            <a:off x="3923928" y="4759844"/>
            <a:ext cx="1155700" cy="673100"/>
          </a:xfrm>
          <a:prstGeom prst="rect">
            <a:avLst/>
          </a:prstGeom>
        </p:spPr>
      </p:pic>
      <p:sp>
        <p:nvSpPr>
          <p:cNvPr id="12" name="TextBox 9"/>
          <p:cNvSpPr txBox="1"/>
          <p:nvPr/>
        </p:nvSpPr>
        <p:spPr>
          <a:xfrm>
            <a:off x="5132338" y="4899769"/>
            <a:ext cx="735806" cy="369332"/>
          </a:xfrm>
          <a:prstGeom prst="rect">
            <a:avLst/>
          </a:prstGeom>
          <a:noFill/>
        </p:spPr>
        <p:txBody>
          <a:bodyPr wrap="square" rtlCol="0">
            <a:spAutoFit/>
          </a:bodyPr>
          <a:lstStyle/>
          <a:p>
            <a:r>
              <a:rPr lang="nl-NL" dirty="0" smtClean="0">
                <a:latin typeface="Arial"/>
                <a:cs typeface="Arial"/>
              </a:rPr>
              <a:t>kWh</a:t>
            </a:r>
            <a:endParaRPr lang="nl-NL" b="1" dirty="0">
              <a:latin typeface="Arial"/>
              <a:cs typeface="Arial"/>
            </a:endParaRPr>
          </a:p>
        </p:txBody>
      </p:sp>
      <p:pic>
        <p:nvPicPr>
          <p:cNvPr id="12292" name="Picture 4" descr="https://assets.studyflow.nl/rekenen/oefeningen/rekenetalage/Verbanden/3XKV-3DV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9529" y="1808056"/>
            <a:ext cx="5064497" cy="143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380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15</a:t>
            </a:r>
            <a:endParaRPr lang="nl-NL" sz="2400" b="1" dirty="0">
              <a:solidFill>
                <a:srgbClr val="404040"/>
              </a:solidFill>
              <a:latin typeface="Arial"/>
              <a:cs typeface="Arial"/>
            </a:endParaRPr>
          </a:p>
        </p:txBody>
      </p:sp>
      <p:sp>
        <p:nvSpPr>
          <p:cNvPr id="10" name="TextBox 9"/>
          <p:cNvSpPr txBox="1"/>
          <p:nvPr/>
        </p:nvSpPr>
        <p:spPr>
          <a:xfrm>
            <a:off x="4211960" y="2073915"/>
            <a:ext cx="3284055" cy="1754326"/>
          </a:xfrm>
          <a:prstGeom prst="rect">
            <a:avLst/>
          </a:prstGeom>
          <a:noFill/>
        </p:spPr>
        <p:txBody>
          <a:bodyPr wrap="square" rtlCol="0">
            <a:spAutoFit/>
          </a:bodyPr>
          <a:lstStyle/>
          <a:p>
            <a:pPr algn="ctr"/>
            <a:r>
              <a:rPr lang="nl-NL" b="1" dirty="0">
                <a:latin typeface="Arial"/>
                <a:cs typeface="Arial"/>
              </a:rPr>
              <a:t>Hoeveel procent meer CO²-uitstoot is er bij een snelheid van 130 km/h ten opzichte van een snelheid van 120 km/h?</a:t>
            </a:r>
          </a:p>
          <a:p>
            <a:pPr algn="ctr"/>
            <a:r>
              <a:rPr lang="nl-NL" i="1" dirty="0">
                <a:latin typeface="Arial"/>
                <a:cs typeface="Arial"/>
              </a:rPr>
              <a:t>Rond af op één decimaal.</a:t>
            </a:r>
          </a:p>
        </p:txBody>
      </p:sp>
      <p:pic>
        <p:nvPicPr>
          <p:cNvPr id="8" name="Picture 8"/>
          <p:cNvPicPr>
            <a:picLocks noChangeAspect="1"/>
          </p:cNvPicPr>
          <p:nvPr/>
        </p:nvPicPr>
        <p:blipFill>
          <a:blip r:embed="rId3"/>
          <a:stretch>
            <a:fillRect/>
          </a:stretch>
        </p:blipFill>
        <p:spPr>
          <a:xfrm>
            <a:off x="5292080" y="4005064"/>
            <a:ext cx="1155700" cy="673100"/>
          </a:xfrm>
          <a:prstGeom prst="rect">
            <a:avLst/>
          </a:prstGeom>
        </p:spPr>
      </p:pic>
      <p:sp>
        <p:nvSpPr>
          <p:cNvPr id="12" name="TextBox 9"/>
          <p:cNvSpPr txBox="1"/>
          <p:nvPr/>
        </p:nvSpPr>
        <p:spPr>
          <a:xfrm>
            <a:off x="6228184" y="4144989"/>
            <a:ext cx="1368152" cy="369332"/>
          </a:xfrm>
          <a:prstGeom prst="rect">
            <a:avLst/>
          </a:prstGeom>
          <a:noFill/>
        </p:spPr>
        <p:txBody>
          <a:bodyPr wrap="square" rtlCol="0">
            <a:spAutoFit/>
          </a:bodyPr>
          <a:lstStyle/>
          <a:p>
            <a:pPr algn="ctr"/>
            <a:r>
              <a:rPr lang="nl-NL" dirty="0" smtClean="0">
                <a:latin typeface="Arial"/>
                <a:cs typeface="Arial"/>
              </a:rPr>
              <a:t>kijkers</a:t>
            </a:r>
            <a:endParaRPr lang="nl-NL" b="1" dirty="0">
              <a:latin typeface="Arial"/>
              <a:cs typeface="Arial"/>
            </a:endParaRPr>
          </a:p>
        </p:txBody>
      </p:sp>
      <p:pic>
        <p:nvPicPr>
          <p:cNvPr id="14340" name="Picture 4" descr="https://assets.studyflow.nl/rekenen/oefeningen/rekenetalage/Verbanden/VKKKQX6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425" y="951589"/>
            <a:ext cx="3024336" cy="4389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6844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16</a:t>
            </a:r>
            <a:endParaRPr lang="nl-NL" sz="2400" b="1" dirty="0">
              <a:solidFill>
                <a:srgbClr val="404040"/>
              </a:solidFill>
              <a:latin typeface="Arial"/>
              <a:cs typeface="Arial"/>
            </a:endParaRPr>
          </a:p>
        </p:txBody>
      </p:sp>
      <p:sp>
        <p:nvSpPr>
          <p:cNvPr id="10" name="TextBox 9"/>
          <p:cNvSpPr txBox="1"/>
          <p:nvPr/>
        </p:nvSpPr>
        <p:spPr>
          <a:xfrm>
            <a:off x="1951399" y="3535488"/>
            <a:ext cx="5472608" cy="1754326"/>
          </a:xfrm>
          <a:prstGeom prst="rect">
            <a:avLst/>
          </a:prstGeom>
          <a:noFill/>
        </p:spPr>
        <p:txBody>
          <a:bodyPr wrap="square" rtlCol="0">
            <a:spAutoFit/>
          </a:bodyPr>
          <a:lstStyle/>
          <a:p>
            <a:pPr algn="ctr"/>
            <a:r>
              <a:rPr lang="nl-NL" dirty="0">
                <a:latin typeface="Arial"/>
                <a:cs typeface="Arial"/>
              </a:rPr>
              <a:t>De gemiddelde levensduur van de </a:t>
            </a:r>
            <a:r>
              <a:rPr lang="nl-NL" dirty="0" err="1">
                <a:latin typeface="Arial"/>
                <a:cs typeface="Arial"/>
              </a:rPr>
              <a:t>CV-ketel</a:t>
            </a:r>
            <a:r>
              <a:rPr lang="nl-NL" dirty="0">
                <a:latin typeface="Arial"/>
                <a:cs typeface="Arial"/>
              </a:rPr>
              <a:t> en de thermostaat is 12 jaar</a:t>
            </a:r>
            <a:r>
              <a:rPr lang="nl-NL" dirty="0" smtClean="0">
                <a:latin typeface="Arial"/>
                <a:cs typeface="Arial"/>
              </a:rPr>
              <a:t>.</a:t>
            </a:r>
          </a:p>
          <a:p>
            <a:pPr algn="ctr"/>
            <a:endParaRPr lang="nl-NL" dirty="0">
              <a:latin typeface="Arial"/>
              <a:cs typeface="Arial"/>
            </a:endParaRPr>
          </a:p>
          <a:p>
            <a:pPr algn="ctr"/>
            <a:r>
              <a:rPr lang="nl-NL" b="1" dirty="0">
                <a:latin typeface="Arial"/>
                <a:cs typeface="Arial"/>
              </a:rPr>
              <a:t>Wat is per maand het verschil tussen kopen en huren als je uitgaat van een gemiddelde levensduur van 12 jaar?</a:t>
            </a:r>
          </a:p>
        </p:txBody>
      </p:sp>
      <p:pic>
        <p:nvPicPr>
          <p:cNvPr id="8" name="Picture 8"/>
          <p:cNvPicPr>
            <a:picLocks noChangeAspect="1"/>
          </p:cNvPicPr>
          <p:nvPr/>
        </p:nvPicPr>
        <p:blipFill>
          <a:blip r:embed="rId3"/>
          <a:stretch>
            <a:fillRect/>
          </a:stretch>
        </p:blipFill>
        <p:spPr>
          <a:xfrm>
            <a:off x="3751599" y="5555803"/>
            <a:ext cx="1155700" cy="673100"/>
          </a:xfrm>
          <a:prstGeom prst="rect">
            <a:avLst/>
          </a:prstGeom>
        </p:spPr>
      </p:pic>
      <p:sp>
        <p:nvSpPr>
          <p:cNvPr id="12" name="TextBox 9"/>
          <p:cNvSpPr txBox="1"/>
          <p:nvPr/>
        </p:nvSpPr>
        <p:spPr>
          <a:xfrm>
            <a:off x="4860032" y="5695728"/>
            <a:ext cx="792089" cy="369332"/>
          </a:xfrm>
          <a:prstGeom prst="rect">
            <a:avLst/>
          </a:prstGeom>
          <a:noFill/>
        </p:spPr>
        <p:txBody>
          <a:bodyPr wrap="square" rtlCol="0">
            <a:spAutoFit/>
          </a:bodyPr>
          <a:lstStyle/>
          <a:p>
            <a:pPr algn="ctr"/>
            <a:r>
              <a:rPr lang="nl-NL" dirty="0" smtClean="0">
                <a:latin typeface="Arial"/>
                <a:cs typeface="Arial"/>
              </a:rPr>
              <a:t>euro</a:t>
            </a:r>
            <a:endParaRPr lang="nl-NL" b="1" dirty="0">
              <a:latin typeface="Arial"/>
              <a:cs typeface="Arial"/>
            </a:endParaRPr>
          </a:p>
        </p:txBody>
      </p:sp>
      <p:pic>
        <p:nvPicPr>
          <p:cNvPr id="16386" name="Picture 2" descr="https://assets.studyflow.nl/rekenen/oefeningen/rekenetalage/Verbanden/RZ6-JQ6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486" y="1124744"/>
            <a:ext cx="3888433" cy="2079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219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17</a:t>
            </a:r>
            <a:endParaRPr lang="nl-NL" sz="2400" b="1" dirty="0">
              <a:solidFill>
                <a:srgbClr val="404040"/>
              </a:solidFill>
              <a:latin typeface="Arial"/>
              <a:cs typeface="Arial"/>
            </a:endParaRPr>
          </a:p>
        </p:txBody>
      </p:sp>
      <p:sp>
        <p:nvSpPr>
          <p:cNvPr id="10" name="TextBox 9"/>
          <p:cNvSpPr txBox="1"/>
          <p:nvPr/>
        </p:nvSpPr>
        <p:spPr>
          <a:xfrm>
            <a:off x="1951399" y="1844824"/>
            <a:ext cx="5472608" cy="2308324"/>
          </a:xfrm>
          <a:prstGeom prst="rect">
            <a:avLst/>
          </a:prstGeom>
          <a:noFill/>
        </p:spPr>
        <p:txBody>
          <a:bodyPr wrap="square" rtlCol="0">
            <a:spAutoFit/>
          </a:bodyPr>
          <a:lstStyle/>
          <a:p>
            <a:pPr algn="ctr"/>
            <a:r>
              <a:rPr lang="nl-NL" b="1" dirty="0">
                <a:latin typeface="Arial"/>
                <a:cs typeface="Arial"/>
              </a:rPr>
              <a:t>“</a:t>
            </a:r>
            <a:r>
              <a:rPr lang="nl-NL" dirty="0">
                <a:latin typeface="Arial"/>
                <a:cs typeface="Arial"/>
              </a:rPr>
              <a:t>Vrouw trekt 2,5 ton zware wagen met haar haren” - luidt een nieuwskop.</a:t>
            </a:r>
          </a:p>
          <a:p>
            <a:pPr algn="ctr"/>
            <a:r>
              <a:rPr lang="nl-NL" dirty="0">
                <a:latin typeface="Arial"/>
                <a:cs typeface="Arial"/>
              </a:rPr>
              <a:t>Een vrouw heeft gemiddeld 150 000 haren op haar hoofd.</a:t>
            </a:r>
          </a:p>
          <a:p>
            <a:pPr algn="ctr"/>
            <a:endParaRPr lang="nl-NL" b="1" dirty="0">
              <a:latin typeface="Arial"/>
              <a:cs typeface="Arial"/>
            </a:endParaRPr>
          </a:p>
          <a:p>
            <a:pPr algn="ctr"/>
            <a:r>
              <a:rPr lang="nl-NL" b="1" dirty="0">
                <a:latin typeface="Arial"/>
                <a:cs typeface="Arial"/>
              </a:rPr>
              <a:t>Hoeveel gram trok de blonde circusartieste gemiddeld aan één haar vooruit?</a:t>
            </a:r>
          </a:p>
          <a:p>
            <a:pPr algn="ctr"/>
            <a:r>
              <a:rPr lang="nl-NL" i="1" dirty="0">
                <a:latin typeface="Arial"/>
                <a:cs typeface="Arial"/>
              </a:rPr>
              <a:t>Rond af op een geheel getal.</a:t>
            </a:r>
          </a:p>
        </p:txBody>
      </p:sp>
      <p:pic>
        <p:nvPicPr>
          <p:cNvPr id="8" name="Picture 8"/>
          <p:cNvPicPr>
            <a:picLocks noChangeAspect="1"/>
          </p:cNvPicPr>
          <p:nvPr/>
        </p:nvPicPr>
        <p:blipFill>
          <a:blip r:embed="rId3"/>
          <a:stretch>
            <a:fillRect/>
          </a:stretch>
        </p:blipFill>
        <p:spPr>
          <a:xfrm>
            <a:off x="3967622" y="4503962"/>
            <a:ext cx="1155700" cy="673100"/>
          </a:xfrm>
          <a:prstGeom prst="rect">
            <a:avLst/>
          </a:prstGeom>
        </p:spPr>
      </p:pic>
      <p:sp>
        <p:nvSpPr>
          <p:cNvPr id="12" name="TextBox 9"/>
          <p:cNvSpPr txBox="1"/>
          <p:nvPr/>
        </p:nvSpPr>
        <p:spPr>
          <a:xfrm>
            <a:off x="5148064" y="4643887"/>
            <a:ext cx="1368153" cy="369332"/>
          </a:xfrm>
          <a:prstGeom prst="rect">
            <a:avLst/>
          </a:prstGeom>
          <a:noFill/>
        </p:spPr>
        <p:txBody>
          <a:bodyPr wrap="square" rtlCol="0">
            <a:spAutoFit/>
          </a:bodyPr>
          <a:lstStyle/>
          <a:p>
            <a:r>
              <a:rPr lang="nl-NL" dirty="0" smtClean="0">
                <a:latin typeface="Arial"/>
                <a:cs typeface="Arial"/>
              </a:rPr>
              <a:t>gram</a:t>
            </a:r>
            <a:endParaRPr lang="nl-NL" b="1" dirty="0">
              <a:latin typeface="Arial"/>
              <a:cs typeface="Arial"/>
            </a:endParaRPr>
          </a:p>
        </p:txBody>
      </p:sp>
    </p:spTree>
    <p:extLst>
      <p:ext uri="{BB962C8B-B14F-4D97-AF65-F5344CB8AC3E}">
        <p14:creationId xmlns:p14="http://schemas.microsoft.com/office/powerpoint/2010/main" val="42453356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18</a:t>
            </a:r>
            <a:endParaRPr lang="nl-NL" sz="2400" b="1" dirty="0">
              <a:solidFill>
                <a:srgbClr val="404040"/>
              </a:solidFill>
              <a:latin typeface="Arial"/>
              <a:cs typeface="Arial"/>
            </a:endParaRPr>
          </a:p>
        </p:txBody>
      </p:sp>
      <p:sp>
        <p:nvSpPr>
          <p:cNvPr id="10" name="TextBox 9"/>
          <p:cNvSpPr txBox="1"/>
          <p:nvPr/>
        </p:nvSpPr>
        <p:spPr>
          <a:xfrm>
            <a:off x="1951399" y="3861048"/>
            <a:ext cx="5472608" cy="369332"/>
          </a:xfrm>
          <a:prstGeom prst="rect">
            <a:avLst/>
          </a:prstGeom>
          <a:noFill/>
        </p:spPr>
        <p:txBody>
          <a:bodyPr wrap="square" rtlCol="0">
            <a:spAutoFit/>
          </a:bodyPr>
          <a:lstStyle/>
          <a:p>
            <a:pPr algn="ctr"/>
            <a:r>
              <a:rPr lang="nl-NL" b="1" dirty="0">
                <a:latin typeface="Arial"/>
                <a:cs typeface="Arial"/>
              </a:rPr>
              <a:t>Hoeveel kost dit stuk kaas met korting?</a:t>
            </a: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3967622" y="4509120"/>
            <a:ext cx="1155700" cy="673100"/>
          </a:xfrm>
          <a:prstGeom prst="rect">
            <a:avLst/>
          </a:prstGeom>
        </p:spPr>
      </p:pic>
      <p:sp>
        <p:nvSpPr>
          <p:cNvPr id="12" name="TextBox 9"/>
          <p:cNvSpPr txBox="1"/>
          <p:nvPr/>
        </p:nvSpPr>
        <p:spPr>
          <a:xfrm>
            <a:off x="5076056" y="4649045"/>
            <a:ext cx="792089" cy="369332"/>
          </a:xfrm>
          <a:prstGeom prst="rect">
            <a:avLst/>
          </a:prstGeom>
          <a:noFill/>
        </p:spPr>
        <p:txBody>
          <a:bodyPr wrap="square" rtlCol="0">
            <a:spAutoFit/>
          </a:bodyPr>
          <a:lstStyle/>
          <a:p>
            <a:pPr algn="ctr"/>
            <a:r>
              <a:rPr lang="nl-NL" dirty="0" smtClean="0">
                <a:latin typeface="Arial"/>
                <a:cs typeface="Arial"/>
              </a:rPr>
              <a:t>euro</a:t>
            </a:r>
            <a:endParaRPr lang="nl-NL" b="1" dirty="0">
              <a:latin typeface="Arial"/>
              <a:cs typeface="Arial"/>
            </a:endParaRPr>
          </a:p>
        </p:txBody>
      </p:sp>
      <p:pic>
        <p:nvPicPr>
          <p:cNvPr id="17412" name="Picture 4" descr="https://assets.studyflow.nl/rekenen/oefeningen/procenten-basis/4/20-1-67-v-r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1328" y="1700808"/>
            <a:ext cx="2952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144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3844949" y="1351836"/>
            <a:ext cx="4750742" cy="2585323"/>
          </a:xfrm>
          <a:prstGeom prst="rect">
            <a:avLst/>
          </a:prstGeom>
          <a:noFill/>
        </p:spPr>
        <p:txBody>
          <a:bodyPr wrap="square" rtlCol="0">
            <a:spAutoFit/>
          </a:bodyPr>
          <a:lstStyle/>
          <a:p>
            <a:pPr algn="ctr"/>
            <a:r>
              <a:rPr lang="nl-NL" dirty="0">
                <a:latin typeface="Arial"/>
                <a:cs typeface="Arial"/>
              </a:rPr>
              <a:t>Temperatuur kan behalve in graden </a:t>
            </a:r>
            <a:r>
              <a:rPr lang="nl-NL" dirty="0" err="1">
                <a:latin typeface="Arial"/>
                <a:cs typeface="Arial"/>
              </a:rPr>
              <a:t>celsius</a:t>
            </a:r>
            <a:r>
              <a:rPr lang="nl-NL" dirty="0">
                <a:latin typeface="Arial"/>
                <a:cs typeface="Arial"/>
              </a:rPr>
              <a:t> (Cº) onder andere ook worden gegeven in Kelvin (K). Als de temperatuur met 1 Cº verandert, verandert de temperatuur ook met 1 K. </a:t>
            </a:r>
          </a:p>
          <a:p>
            <a:pPr algn="ctr"/>
            <a:endParaRPr lang="nl-NL" dirty="0">
              <a:latin typeface="Arial"/>
              <a:cs typeface="Arial"/>
            </a:endParaRPr>
          </a:p>
          <a:p>
            <a:pPr algn="ctr"/>
            <a:r>
              <a:rPr lang="nl-NL" dirty="0">
                <a:latin typeface="Arial"/>
                <a:cs typeface="Arial"/>
              </a:rPr>
              <a:t>Op een koude dag is het -13,5 Cº.</a:t>
            </a:r>
          </a:p>
          <a:p>
            <a:pPr algn="ctr"/>
            <a:endParaRPr lang="nl-NL" b="1" dirty="0">
              <a:latin typeface="Arial"/>
              <a:cs typeface="Arial"/>
            </a:endParaRPr>
          </a:p>
          <a:p>
            <a:pPr algn="ctr"/>
            <a:r>
              <a:rPr lang="nl-NL" b="1" dirty="0">
                <a:latin typeface="Arial"/>
                <a:cs typeface="Arial"/>
              </a:rPr>
              <a:t>Wat is dan de temperatuur in Kelvin?</a:t>
            </a:r>
            <a:endParaRPr lang="nl-NL" b="1" dirty="0">
              <a:latin typeface="Arial"/>
              <a:cs typeface="Arial"/>
            </a:endParaRPr>
          </a:p>
        </p:txBody>
      </p:sp>
      <p:pic>
        <p:nvPicPr>
          <p:cNvPr id="8" name="Picture 8"/>
          <p:cNvPicPr>
            <a:picLocks noChangeAspect="1"/>
          </p:cNvPicPr>
          <p:nvPr/>
        </p:nvPicPr>
        <p:blipFill>
          <a:blip r:embed="rId3"/>
          <a:stretch>
            <a:fillRect/>
          </a:stretch>
        </p:blipFill>
        <p:spPr>
          <a:xfrm>
            <a:off x="4141738" y="4435320"/>
            <a:ext cx="1155700" cy="673100"/>
          </a:xfrm>
          <a:prstGeom prst="rect">
            <a:avLst/>
          </a:prstGeom>
        </p:spPr>
      </p:pic>
      <p:sp>
        <p:nvSpPr>
          <p:cNvPr id="9" name="TextBox 9"/>
          <p:cNvSpPr txBox="1"/>
          <p:nvPr/>
        </p:nvSpPr>
        <p:spPr>
          <a:xfrm>
            <a:off x="5462125" y="4587204"/>
            <a:ext cx="1516390" cy="369332"/>
          </a:xfrm>
          <a:prstGeom prst="rect">
            <a:avLst/>
          </a:prstGeom>
          <a:noFill/>
        </p:spPr>
        <p:txBody>
          <a:bodyPr wrap="square" rtlCol="0">
            <a:spAutoFit/>
          </a:bodyPr>
          <a:lstStyle/>
          <a:p>
            <a:r>
              <a:rPr lang="nl-NL" dirty="0" smtClean="0">
                <a:latin typeface="Arial"/>
                <a:cs typeface="Arial"/>
              </a:rPr>
              <a:t>Kelvin</a:t>
            </a:r>
            <a:endParaRPr lang="nl-NL" b="1" dirty="0">
              <a:latin typeface="Arial"/>
              <a:cs typeface="Arial"/>
            </a:endParaRPr>
          </a:p>
        </p:txBody>
      </p:sp>
      <p:pic>
        <p:nvPicPr>
          <p:cNvPr id="7170" name="Picture 2" descr="https://assets.studyflow.nl/rekenen/oefeningen/rekenetalage/Getallen-en-bewerkingen/6/VK3--8GZ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898" y="1362280"/>
            <a:ext cx="3146840" cy="3146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131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19</a:t>
            </a:r>
            <a:endParaRPr lang="nl-NL" sz="2400" b="1" dirty="0">
              <a:solidFill>
                <a:srgbClr val="404040"/>
              </a:solidFill>
              <a:latin typeface="Arial"/>
              <a:cs typeface="Arial"/>
            </a:endParaRPr>
          </a:p>
        </p:txBody>
      </p:sp>
      <p:sp>
        <p:nvSpPr>
          <p:cNvPr id="10" name="TextBox 9"/>
          <p:cNvSpPr txBox="1"/>
          <p:nvPr/>
        </p:nvSpPr>
        <p:spPr>
          <a:xfrm>
            <a:off x="1951399" y="1988840"/>
            <a:ext cx="5472608" cy="3139321"/>
          </a:xfrm>
          <a:prstGeom prst="rect">
            <a:avLst/>
          </a:prstGeom>
          <a:noFill/>
        </p:spPr>
        <p:txBody>
          <a:bodyPr wrap="square" rtlCol="0">
            <a:spAutoFit/>
          </a:bodyPr>
          <a:lstStyle/>
          <a:p>
            <a:pPr algn="ctr"/>
            <a:r>
              <a:rPr lang="nl-NL" dirty="0">
                <a:latin typeface="Arial"/>
                <a:cs typeface="Arial"/>
              </a:rPr>
              <a:t>Je woont 5,5 km van school.</a:t>
            </a:r>
          </a:p>
          <a:p>
            <a:pPr algn="ctr"/>
            <a:r>
              <a:rPr lang="nl-NL" dirty="0">
                <a:latin typeface="Arial"/>
                <a:cs typeface="Arial"/>
              </a:rPr>
              <a:t>Je ging altijd op de scooter. Dat kostte gemiddeld 11 minuten.</a:t>
            </a:r>
          </a:p>
          <a:p>
            <a:pPr algn="ctr"/>
            <a:r>
              <a:rPr lang="nl-NL" dirty="0">
                <a:latin typeface="Arial"/>
                <a:cs typeface="Arial"/>
              </a:rPr>
              <a:t>Je besluit te gaan fietsen. Je gemiddelde fietssnelheid is 16,5 km/h.</a:t>
            </a:r>
          </a:p>
          <a:p>
            <a:pPr algn="ctr"/>
            <a:endParaRPr lang="nl-NL" dirty="0">
              <a:latin typeface="Arial"/>
              <a:cs typeface="Arial"/>
            </a:endParaRPr>
          </a:p>
          <a:p>
            <a:pPr algn="ctr"/>
            <a:r>
              <a:rPr lang="nl-NL" b="1" dirty="0">
                <a:latin typeface="Arial"/>
                <a:cs typeface="Arial"/>
              </a:rPr>
              <a:t>Hoeveel minuten moet je eerder vertrekken om op dezelfde tijd aan te komen?</a:t>
            </a:r>
          </a:p>
          <a:p>
            <a:pPr algn="ctr"/>
            <a:endParaRPr lang="nl-NL" dirty="0">
              <a:latin typeface="Arial"/>
              <a:cs typeface="Arial"/>
            </a:endParaRPr>
          </a:p>
          <a:p>
            <a:pPr algn="ctr"/>
            <a:endParaRPr lang="nl-NL" dirty="0">
              <a:latin typeface="Arial"/>
              <a:cs typeface="Arial"/>
            </a:endParaRPr>
          </a:p>
          <a:p>
            <a:pPr algn="ctr"/>
            <a:endParaRPr lang="nl-NL" dirty="0">
              <a:latin typeface="Arial"/>
              <a:cs typeface="Arial"/>
            </a:endParaRPr>
          </a:p>
        </p:txBody>
      </p:sp>
      <p:pic>
        <p:nvPicPr>
          <p:cNvPr id="8" name="Picture 8"/>
          <p:cNvPicPr>
            <a:picLocks noChangeAspect="1"/>
          </p:cNvPicPr>
          <p:nvPr/>
        </p:nvPicPr>
        <p:blipFill>
          <a:blip r:embed="rId3"/>
          <a:stretch>
            <a:fillRect/>
          </a:stretch>
        </p:blipFill>
        <p:spPr>
          <a:xfrm>
            <a:off x="3967622" y="4581128"/>
            <a:ext cx="1155700" cy="673100"/>
          </a:xfrm>
          <a:prstGeom prst="rect">
            <a:avLst/>
          </a:prstGeom>
        </p:spPr>
      </p:pic>
      <p:sp>
        <p:nvSpPr>
          <p:cNvPr id="12" name="TextBox 9"/>
          <p:cNvSpPr txBox="1"/>
          <p:nvPr/>
        </p:nvSpPr>
        <p:spPr>
          <a:xfrm>
            <a:off x="5148063" y="4721053"/>
            <a:ext cx="1440161" cy="369332"/>
          </a:xfrm>
          <a:prstGeom prst="rect">
            <a:avLst/>
          </a:prstGeom>
          <a:noFill/>
        </p:spPr>
        <p:txBody>
          <a:bodyPr wrap="square" rtlCol="0">
            <a:spAutoFit/>
          </a:bodyPr>
          <a:lstStyle/>
          <a:p>
            <a:r>
              <a:rPr lang="nl-NL" dirty="0" smtClean="0">
                <a:latin typeface="Arial"/>
                <a:cs typeface="Arial"/>
              </a:rPr>
              <a:t>minuten</a:t>
            </a:r>
            <a:endParaRPr lang="nl-NL" b="1" dirty="0">
              <a:latin typeface="Arial"/>
              <a:cs typeface="Arial"/>
            </a:endParaRPr>
          </a:p>
        </p:txBody>
      </p:sp>
    </p:spTree>
    <p:extLst>
      <p:ext uri="{BB962C8B-B14F-4D97-AF65-F5344CB8AC3E}">
        <p14:creationId xmlns:p14="http://schemas.microsoft.com/office/powerpoint/2010/main" val="1718488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20</a:t>
            </a:r>
            <a:endParaRPr lang="nl-NL" sz="2400" b="1" dirty="0">
              <a:solidFill>
                <a:srgbClr val="404040"/>
              </a:solidFill>
              <a:latin typeface="Arial"/>
              <a:cs typeface="Arial"/>
            </a:endParaRPr>
          </a:p>
        </p:txBody>
      </p:sp>
      <p:sp>
        <p:nvSpPr>
          <p:cNvPr id="12" name="TextBox 9"/>
          <p:cNvSpPr txBox="1"/>
          <p:nvPr/>
        </p:nvSpPr>
        <p:spPr>
          <a:xfrm>
            <a:off x="2699792" y="4062551"/>
            <a:ext cx="5976664" cy="2246769"/>
          </a:xfrm>
          <a:prstGeom prst="rect">
            <a:avLst/>
          </a:prstGeom>
          <a:noFill/>
        </p:spPr>
        <p:txBody>
          <a:bodyPr wrap="square" rtlCol="0">
            <a:spAutoFit/>
          </a:bodyPr>
          <a:lstStyle/>
          <a:p>
            <a:r>
              <a:rPr lang="nl-NL" sz="2800" dirty="0" smtClean="0">
                <a:latin typeface="Arial" panose="020B0604020202020204" pitchFamily="34" charset="0"/>
                <a:cs typeface="Arial" panose="020B0604020202020204" pitchFamily="34" charset="0"/>
              </a:rPr>
              <a:t>A. </a:t>
            </a:r>
            <a:r>
              <a:rPr lang="en-US" sz="2800" baseline="30000" dirty="0">
                <a:latin typeface="Arial" panose="020B0604020202020204" pitchFamily="34" charset="0"/>
                <a:cs typeface="Arial" panose="020B0604020202020204" pitchFamily="34" charset="0"/>
              </a:rPr>
              <a:t>met 8%</a:t>
            </a:r>
          </a:p>
          <a:p>
            <a:r>
              <a:rPr lang="nl-NL" sz="2800" dirty="0" smtClean="0">
                <a:latin typeface="Arial" panose="020B0604020202020204" pitchFamily="34" charset="0"/>
                <a:cs typeface="Arial" panose="020B0604020202020204" pitchFamily="34" charset="0"/>
              </a:rPr>
              <a:t>B. </a:t>
            </a:r>
            <a:r>
              <a:rPr lang="en-US" sz="2800" baseline="30000" dirty="0">
                <a:latin typeface="Arial" panose="020B0604020202020204" pitchFamily="34" charset="0"/>
                <a:cs typeface="Arial" panose="020B0604020202020204" pitchFamily="34" charset="0"/>
              </a:rPr>
              <a:t>met </a:t>
            </a:r>
            <a:r>
              <a:rPr lang="en-US" sz="2800" baseline="30000" dirty="0" err="1">
                <a:latin typeface="Arial" panose="020B0604020202020204" pitchFamily="34" charset="0"/>
                <a:cs typeface="Arial" panose="020B0604020202020204" pitchFamily="34" charset="0"/>
              </a:rPr>
              <a:t>meer</a:t>
            </a:r>
            <a:r>
              <a:rPr lang="en-US" sz="2800" baseline="30000" dirty="0">
                <a:latin typeface="Arial" panose="020B0604020202020204" pitchFamily="34" charset="0"/>
                <a:cs typeface="Arial" panose="020B0604020202020204" pitchFamily="34" charset="0"/>
              </a:rPr>
              <a:t> </a:t>
            </a:r>
            <a:r>
              <a:rPr lang="en-US" sz="2800" baseline="30000" dirty="0" err="1">
                <a:latin typeface="Arial" panose="020B0604020202020204" pitchFamily="34" charset="0"/>
                <a:cs typeface="Arial" panose="020B0604020202020204" pitchFamily="34" charset="0"/>
              </a:rPr>
              <a:t>dan</a:t>
            </a:r>
            <a:r>
              <a:rPr lang="en-US" sz="2800" baseline="30000" dirty="0">
                <a:latin typeface="Arial" panose="020B0604020202020204" pitchFamily="34" charset="0"/>
                <a:cs typeface="Arial" panose="020B0604020202020204" pitchFamily="34" charset="0"/>
              </a:rPr>
              <a:t> 8%</a:t>
            </a:r>
          </a:p>
          <a:p>
            <a:r>
              <a:rPr lang="nl-NL" sz="2800" dirty="0" smtClean="0">
                <a:latin typeface="Arial" panose="020B0604020202020204" pitchFamily="34" charset="0"/>
                <a:cs typeface="Arial" panose="020B0604020202020204" pitchFamily="34" charset="0"/>
              </a:rPr>
              <a:t>C. </a:t>
            </a:r>
            <a:r>
              <a:rPr lang="en-US" sz="2800" baseline="30000" dirty="0">
                <a:latin typeface="Arial" panose="020B0604020202020204" pitchFamily="34" charset="0"/>
                <a:cs typeface="Arial" panose="020B0604020202020204" pitchFamily="34" charset="0"/>
              </a:rPr>
              <a:t>met minder </a:t>
            </a:r>
            <a:r>
              <a:rPr lang="en-US" sz="2800" baseline="30000" dirty="0" err="1">
                <a:latin typeface="Arial" panose="020B0604020202020204" pitchFamily="34" charset="0"/>
                <a:cs typeface="Arial" panose="020B0604020202020204" pitchFamily="34" charset="0"/>
              </a:rPr>
              <a:t>dan</a:t>
            </a:r>
            <a:r>
              <a:rPr lang="en-US" sz="2800" baseline="30000" dirty="0">
                <a:latin typeface="Arial" panose="020B0604020202020204" pitchFamily="34" charset="0"/>
                <a:cs typeface="Arial" panose="020B0604020202020204" pitchFamily="34" charset="0"/>
              </a:rPr>
              <a:t> 8%</a:t>
            </a:r>
          </a:p>
          <a:p>
            <a:r>
              <a:rPr lang="nl-NL" sz="2800" dirty="0" smtClean="0">
                <a:latin typeface="Arial" panose="020B0604020202020204" pitchFamily="34" charset="0"/>
                <a:cs typeface="Arial" panose="020B0604020202020204" pitchFamily="34" charset="0"/>
              </a:rPr>
              <a:t>D.</a:t>
            </a:r>
            <a:r>
              <a:rPr lang="nl-NL" sz="2800" baseline="30000" dirty="0">
                <a:latin typeface="Arial" panose="020B0604020202020204" pitchFamily="34" charset="0"/>
                <a:cs typeface="Arial" panose="020B0604020202020204" pitchFamily="34" charset="0"/>
              </a:rPr>
              <a:t> </a:t>
            </a:r>
            <a:r>
              <a:rPr lang="nl-NL" sz="2800" baseline="30000" dirty="0" smtClean="0">
                <a:latin typeface="Arial" panose="020B0604020202020204" pitchFamily="34" charset="0"/>
                <a:cs typeface="Arial" panose="020B0604020202020204" pitchFamily="34" charset="0"/>
              </a:rPr>
              <a:t>dat </a:t>
            </a:r>
            <a:r>
              <a:rPr lang="nl-NL" sz="2800" baseline="30000" dirty="0">
                <a:latin typeface="Arial" panose="020B0604020202020204" pitchFamily="34" charset="0"/>
                <a:cs typeface="Arial" panose="020B0604020202020204" pitchFamily="34" charset="0"/>
              </a:rPr>
              <a:t>kun je uit deze gegevens niet </a:t>
            </a:r>
            <a:r>
              <a:rPr lang="nl-NL" sz="2800" baseline="30000" dirty="0" smtClean="0">
                <a:latin typeface="Arial" panose="020B0604020202020204" pitchFamily="34" charset="0"/>
                <a:cs typeface="Arial" panose="020B0604020202020204" pitchFamily="34" charset="0"/>
              </a:rPr>
              <a:t>opmaken</a:t>
            </a:r>
            <a:endParaRPr lang="nl-NL" sz="2800" baseline="30000" dirty="0">
              <a:latin typeface="Arial" panose="020B0604020202020204" pitchFamily="34" charset="0"/>
              <a:cs typeface="Arial" panose="020B0604020202020204" pitchFamily="34" charset="0"/>
            </a:endParaRPr>
          </a:p>
          <a:p>
            <a:endParaRPr lang="nl-NL" sz="2800" dirty="0">
              <a:latin typeface="Arial" panose="020B0604020202020204" pitchFamily="34" charset="0"/>
              <a:cs typeface="Arial" panose="020B0604020202020204" pitchFamily="34" charset="0"/>
            </a:endParaRPr>
          </a:p>
        </p:txBody>
      </p:sp>
      <p:sp>
        <p:nvSpPr>
          <p:cNvPr id="15" name="TextBox 9"/>
          <p:cNvSpPr txBox="1"/>
          <p:nvPr/>
        </p:nvSpPr>
        <p:spPr>
          <a:xfrm>
            <a:off x="1951399" y="1340768"/>
            <a:ext cx="5472608" cy="2308324"/>
          </a:xfrm>
          <a:prstGeom prst="rect">
            <a:avLst/>
          </a:prstGeom>
          <a:noFill/>
        </p:spPr>
        <p:txBody>
          <a:bodyPr wrap="square" rtlCol="0">
            <a:spAutoFit/>
          </a:bodyPr>
          <a:lstStyle/>
          <a:p>
            <a:pPr algn="ctr"/>
            <a:r>
              <a:rPr lang="nl-NL" dirty="0">
                <a:latin typeface="Arial"/>
                <a:cs typeface="Arial"/>
              </a:rPr>
              <a:t>Pedicure Anna verhoogt met ingang van 1 januari 2013 de prijs voor een voetbehandeling met 5%. Op 1 september 2013 verhoogt zij de prijs nog eens, ditmaal met 3%.</a:t>
            </a:r>
          </a:p>
          <a:p>
            <a:pPr algn="ctr"/>
            <a:endParaRPr lang="nl-NL" b="1" dirty="0">
              <a:latin typeface="Arial"/>
              <a:cs typeface="Arial"/>
            </a:endParaRPr>
          </a:p>
          <a:p>
            <a:pPr algn="ctr"/>
            <a:r>
              <a:rPr lang="nl-NL" b="1" dirty="0">
                <a:latin typeface="Arial"/>
                <a:cs typeface="Arial"/>
              </a:rPr>
              <a:t>Met hoeveel procent is de prijs voor een behandeling na deze twee verhogingen in totaal gestegen?</a:t>
            </a:r>
          </a:p>
        </p:txBody>
      </p:sp>
    </p:spTree>
    <p:extLst>
      <p:ext uri="{BB962C8B-B14F-4D97-AF65-F5344CB8AC3E}">
        <p14:creationId xmlns:p14="http://schemas.microsoft.com/office/powerpoint/2010/main" val="1463655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2</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979712" y="1734076"/>
            <a:ext cx="5472608" cy="2585323"/>
          </a:xfrm>
          <a:prstGeom prst="rect">
            <a:avLst/>
          </a:prstGeom>
          <a:noFill/>
        </p:spPr>
        <p:txBody>
          <a:bodyPr wrap="square" rtlCol="0">
            <a:spAutoFit/>
          </a:bodyPr>
          <a:lstStyle/>
          <a:p>
            <a:pPr algn="ctr"/>
            <a:r>
              <a:rPr lang="nl-NL" dirty="0">
                <a:latin typeface="Arial"/>
                <a:cs typeface="Arial"/>
              </a:rPr>
              <a:t>In Frankrijk ligt een veld zonnepanelen die samen 26 miljoen kWh stroom produceren. Dit is gelijk aan het verbruik van 8000 Franse huishoudens. </a:t>
            </a:r>
          </a:p>
          <a:p>
            <a:pPr algn="ctr"/>
            <a:r>
              <a:rPr lang="nl-NL" dirty="0">
                <a:latin typeface="Arial"/>
                <a:cs typeface="Arial"/>
              </a:rPr>
              <a:t>In Nederland verbruikt een huishouden gemiddeld 4400 kWh stroom.</a:t>
            </a:r>
          </a:p>
          <a:p>
            <a:pPr algn="ctr"/>
            <a:endParaRPr lang="nl-NL" dirty="0">
              <a:latin typeface="Arial"/>
              <a:cs typeface="Arial"/>
            </a:endParaRPr>
          </a:p>
          <a:p>
            <a:pPr algn="ctr"/>
            <a:r>
              <a:rPr lang="nl-NL" b="1" dirty="0">
                <a:latin typeface="Arial"/>
                <a:cs typeface="Arial"/>
              </a:rPr>
              <a:t>Hoeveel kWh ligt het gemiddelde stroomverbruik per huishouden in Nederland hoger dan in Frankrijk?</a:t>
            </a:r>
            <a:endParaRPr lang="nl-NL" b="1" dirty="0">
              <a:latin typeface="Arial"/>
              <a:cs typeface="Arial"/>
            </a:endParaRPr>
          </a:p>
        </p:txBody>
      </p:sp>
      <p:pic>
        <p:nvPicPr>
          <p:cNvPr id="8" name="Picture 8"/>
          <p:cNvPicPr>
            <a:picLocks noChangeAspect="1"/>
          </p:cNvPicPr>
          <p:nvPr/>
        </p:nvPicPr>
        <p:blipFill>
          <a:blip r:embed="rId3"/>
          <a:stretch>
            <a:fillRect/>
          </a:stretch>
        </p:blipFill>
        <p:spPr>
          <a:xfrm>
            <a:off x="3704332" y="4700116"/>
            <a:ext cx="1155700" cy="673100"/>
          </a:xfrm>
          <a:prstGeom prst="rect">
            <a:avLst/>
          </a:prstGeom>
        </p:spPr>
      </p:pic>
      <p:sp>
        <p:nvSpPr>
          <p:cNvPr id="7" name="TextBox 9"/>
          <p:cNvSpPr txBox="1"/>
          <p:nvPr/>
        </p:nvSpPr>
        <p:spPr>
          <a:xfrm>
            <a:off x="4860032" y="4852000"/>
            <a:ext cx="1516390" cy="369332"/>
          </a:xfrm>
          <a:prstGeom prst="rect">
            <a:avLst/>
          </a:prstGeom>
          <a:noFill/>
        </p:spPr>
        <p:txBody>
          <a:bodyPr wrap="square" rtlCol="0">
            <a:spAutoFit/>
          </a:bodyPr>
          <a:lstStyle/>
          <a:p>
            <a:r>
              <a:rPr lang="nl-NL" dirty="0" smtClean="0">
                <a:latin typeface="Arial"/>
                <a:cs typeface="Arial"/>
              </a:rPr>
              <a:t>kWh</a:t>
            </a:r>
            <a:endParaRPr lang="nl-NL" b="1" dirty="0">
              <a:latin typeface="Arial"/>
              <a:cs typeface="Arial"/>
            </a:endParaRPr>
          </a:p>
        </p:txBody>
      </p:sp>
    </p:spTree>
    <p:extLst>
      <p:ext uri="{BB962C8B-B14F-4D97-AF65-F5344CB8AC3E}">
        <p14:creationId xmlns:p14="http://schemas.microsoft.com/office/powerpoint/2010/main" val="1022447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3</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835696" y="1715674"/>
            <a:ext cx="5472608" cy="2585323"/>
          </a:xfrm>
          <a:prstGeom prst="rect">
            <a:avLst/>
          </a:prstGeom>
          <a:noFill/>
        </p:spPr>
        <p:txBody>
          <a:bodyPr wrap="square" rtlCol="0">
            <a:spAutoFit/>
          </a:bodyPr>
          <a:lstStyle/>
          <a:p>
            <a:pPr algn="ctr"/>
            <a:r>
              <a:rPr lang="nl-NL" dirty="0">
                <a:latin typeface="Arial"/>
                <a:cs typeface="Arial"/>
              </a:rPr>
              <a:t>De oppervlakte van Zweden is 11 keer groter dan die van Nederland en 15 keer groter dan die van België.</a:t>
            </a:r>
          </a:p>
          <a:p>
            <a:pPr algn="ctr"/>
            <a:r>
              <a:rPr lang="nl-NL" dirty="0">
                <a:latin typeface="Arial"/>
                <a:cs typeface="Arial"/>
              </a:rPr>
              <a:t>Zweden heeft 9 723 809 inwoners.</a:t>
            </a:r>
          </a:p>
          <a:p>
            <a:pPr algn="ctr"/>
            <a:r>
              <a:rPr lang="nl-NL" dirty="0">
                <a:latin typeface="Arial"/>
                <a:cs typeface="Arial"/>
              </a:rPr>
              <a:t>Nederland heeft 16 877 351 inwoners en een oppervlakte van 41 543 km2.</a:t>
            </a:r>
          </a:p>
          <a:p>
            <a:pPr algn="ctr"/>
            <a:endParaRPr lang="nl-NL" dirty="0">
              <a:latin typeface="Arial"/>
              <a:cs typeface="Arial"/>
            </a:endParaRPr>
          </a:p>
          <a:p>
            <a:pPr algn="ctr"/>
            <a:r>
              <a:rPr lang="nl-NL" b="1" dirty="0">
                <a:latin typeface="Arial"/>
                <a:cs typeface="Arial"/>
              </a:rPr>
              <a:t>Hoeveel inwoners heeft Zweden per </a:t>
            </a:r>
            <a:r>
              <a:rPr lang="nl-NL" b="1" dirty="0" smtClean="0">
                <a:latin typeface="Arial"/>
                <a:cs typeface="Arial"/>
              </a:rPr>
              <a:t>km²?</a:t>
            </a:r>
            <a:endParaRPr lang="nl-NL" b="1" dirty="0">
              <a:latin typeface="Arial"/>
              <a:cs typeface="Arial"/>
            </a:endParaRPr>
          </a:p>
          <a:p>
            <a:pPr algn="ctr"/>
            <a:r>
              <a:rPr lang="nl-NL" i="1" dirty="0">
                <a:latin typeface="Arial"/>
                <a:cs typeface="Arial"/>
              </a:rPr>
              <a:t>Rond af op een heel getal.</a:t>
            </a: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3994150" y="4556100"/>
            <a:ext cx="1155700" cy="673100"/>
          </a:xfrm>
          <a:prstGeom prst="rect">
            <a:avLst/>
          </a:prstGeom>
        </p:spPr>
      </p:pic>
    </p:spTree>
    <p:extLst>
      <p:ext uri="{BB962C8B-B14F-4D97-AF65-F5344CB8AC3E}">
        <p14:creationId xmlns:p14="http://schemas.microsoft.com/office/powerpoint/2010/main" val="96460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4</a:t>
            </a:r>
            <a:endParaRPr lang="nl-NL" sz="2400" b="1" dirty="0">
              <a:solidFill>
                <a:srgbClr val="404040"/>
              </a:solidFill>
              <a:latin typeface="Arial"/>
              <a:cs typeface="Arial"/>
            </a:endParaRPr>
          </a:p>
        </p:txBody>
      </p:sp>
      <p:sp>
        <p:nvSpPr>
          <p:cNvPr id="10" name="TextBox 9"/>
          <p:cNvSpPr txBox="1"/>
          <p:nvPr/>
        </p:nvSpPr>
        <p:spPr>
          <a:xfrm>
            <a:off x="4349374" y="1942598"/>
            <a:ext cx="4032448" cy="2585323"/>
          </a:xfrm>
          <a:prstGeom prst="rect">
            <a:avLst/>
          </a:prstGeom>
          <a:noFill/>
        </p:spPr>
        <p:txBody>
          <a:bodyPr wrap="square" rtlCol="0">
            <a:spAutoFit/>
          </a:bodyPr>
          <a:lstStyle/>
          <a:p>
            <a:pPr algn="ctr"/>
            <a:r>
              <a:rPr lang="nl-NL" dirty="0">
                <a:latin typeface="Arial"/>
                <a:cs typeface="Arial"/>
              </a:rPr>
              <a:t>Jette, Britt en Renée gaan een dagje naar Duinrell. Ze spreken af om de kosten te delen. Britt en Renée hebben elke 40 euro aan Jette gegeven. Jette heeft vervolgens alles betaald.</a:t>
            </a:r>
          </a:p>
          <a:p>
            <a:pPr algn="ctr"/>
            <a:endParaRPr lang="nl-NL" dirty="0">
              <a:latin typeface="Arial"/>
              <a:cs typeface="Arial"/>
            </a:endParaRPr>
          </a:p>
          <a:p>
            <a:pPr algn="ctr"/>
            <a:r>
              <a:rPr lang="nl-NL" b="1" dirty="0">
                <a:latin typeface="Arial"/>
                <a:cs typeface="Arial"/>
              </a:rPr>
              <a:t>Hoeveel moet Jette aan Britt terugbetalen?</a:t>
            </a:r>
          </a:p>
        </p:txBody>
      </p:sp>
      <p:pic>
        <p:nvPicPr>
          <p:cNvPr id="21506" name="Picture 2" descr="https://assets.studyflow.nl/rekenen/oefeningen/rekenetalage/Getallen-en-bewerkingen/2/DY7Y-LY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2003907"/>
            <a:ext cx="4994275" cy="24979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p:cNvPicPr>
          <p:nvPr/>
        </p:nvPicPr>
        <p:blipFill>
          <a:blip r:embed="rId4"/>
          <a:stretch>
            <a:fillRect/>
          </a:stretch>
        </p:blipFill>
        <p:spPr>
          <a:xfrm>
            <a:off x="5277684" y="4894926"/>
            <a:ext cx="1155700" cy="673100"/>
          </a:xfrm>
          <a:prstGeom prst="rect">
            <a:avLst/>
          </a:prstGeom>
        </p:spPr>
      </p:pic>
      <p:sp>
        <p:nvSpPr>
          <p:cNvPr id="9" name="TextBox 9"/>
          <p:cNvSpPr txBox="1"/>
          <p:nvPr/>
        </p:nvSpPr>
        <p:spPr>
          <a:xfrm>
            <a:off x="6433384" y="5046810"/>
            <a:ext cx="1516390" cy="369332"/>
          </a:xfrm>
          <a:prstGeom prst="rect">
            <a:avLst/>
          </a:prstGeom>
          <a:noFill/>
        </p:spPr>
        <p:txBody>
          <a:bodyPr wrap="square" rtlCol="0">
            <a:spAutoFit/>
          </a:bodyPr>
          <a:lstStyle/>
          <a:p>
            <a:r>
              <a:rPr lang="nl-NL" dirty="0" smtClean="0">
                <a:latin typeface="Arial"/>
                <a:cs typeface="Arial"/>
              </a:rPr>
              <a:t>euro</a:t>
            </a:r>
            <a:endParaRPr lang="nl-NL" b="1" dirty="0">
              <a:latin typeface="Arial"/>
              <a:cs typeface="Arial"/>
            </a:endParaRPr>
          </a:p>
        </p:txBody>
      </p:sp>
    </p:spTree>
    <p:extLst>
      <p:ext uri="{BB962C8B-B14F-4D97-AF65-F5344CB8AC3E}">
        <p14:creationId xmlns:p14="http://schemas.microsoft.com/office/powerpoint/2010/main" val="342646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5</a:t>
            </a:r>
            <a:endParaRPr lang="nl-NL" sz="2400" b="1" dirty="0">
              <a:solidFill>
                <a:srgbClr val="404040"/>
              </a:solidFill>
              <a:latin typeface="Arial"/>
              <a:cs typeface="Arial"/>
            </a:endParaRPr>
          </a:p>
        </p:txBody>
      </p:sp>
      <p:sp>
        <p:nvSpPr>
          <p:cNvPr id="10" name="TextBox 9"/>
          <p:cNvSpPr txBox="1"/>
          <p:nvPr/>
        </p:nvSpPr>
        <p:spPr>
          <a:xfrm>
            <a:off x="1257767" y="3674759"/>
            <a:ext cx="6768752" cy="1754326"/>
          </a:xfrm>
          <a:prstGeom prst="rect">
            <a:avLst/>
          </a:prstGeom>
          <a:noFill/>
        </p:spPr>
        <p:txBody>
          <a:bodyPr wrap="square" rtlCol="0">
            <a:spAutoFit/>
          </a:bodyPr>
          <a:lstStyle/>
          <a:p>
            <a:pPr algn="ctr"/>
            <a:r>
              <a:rPr lang="nl-NL" dirty="0">
                <a:latin typeface="Arial"/>
                <a:cs typeface="Arial"/>
              </a:rPr>
              <a:t>Aan het eind van de dinsdag was de ijsdikte 6,8 cm. Om een schaatstoertocht te kunnen organiseren moet de ijsdikte minimaal 10 cm zijn.</a:t>
            </a:r>
          </a:p>
          <a:p>
            <a:pPr algn="ctr"/>
            <a:endParaRPr lang="nl-NL" dirty="0">
              <a:latin typeface="Arial"/>
              <a:cs typeface="Arial"/>
            </a:endParaRPr>
          </a:p>
          <a:p>
            <a:pPr algn="ctr"/>
            <a:r>
              <a:rPr lang="nl-NL" b="1" dirty="0">
                <a:latin typeface="Arial"/>
                <a:cs typeface="Arial"/>
              </a:rPr>
              <a:t>Hoeveel graden moet het op zondag minstens vriezen om op maandag een schaatstoertocht te kunnen houden?</a:t>
            </a:r>
          </a:p>
        </p:txBody>
      </p:sp>
      <p:pic>
        <p:nvPicPr>
          <p:cNvPr id="7" name="Picture 8"/>
          <p:cNvPicPr>
            <a:picLocks noChangeAspect="1"/>
          </p:cNvPicPr>
          <p:nvPr/>
        </p:nvPicPr>
        <p:blipFill>
          <a:blip r:embed="rId3"/>
          <a:stretch>
            <a:fillRect/>
          </a:stretch>
        </p:blipFill>
        <p:spPr>
          <a:xfrm>
            <a:off x="3486443" y="5661248"/>
            <a:ext cx="1155700" cy="673100"/>
          </a:xfrm>
          <a:prstGeom prst="rect">
            <a:avLst/>
          </a:prstGeom>
        </p:spPr>
      </p:pic>
      <p:sp>
        <p:nvSpPr>
          <p:cNvPr id="9" name="TextBox 9"/>
          <p:cNvSpPr txBox="1"/>
          <p:nvPr/>
        </p:nvSpPr>
        <p:spPr>
          <a:xfrm>
            <a:off x="4642143" y="5813132"/>
            <a:ext cx="1516390" cy="369332"/>
          </a:xfrm>
          <a:prstGeom prst="rect">
            <a:avLst/>
          </a:prstGeom>
          <a:noFill/>
        </p:spPr>
        <p:txBody>
          <a:bodyPr wrap="square" rtlCol="0">
            <a:spAutoFit/>
          </a:bodyPr>
          <a:lstStyle/>
          <a:p>
            <a:r>
              <a:rPr lang="nl-NL" dirty="0">
                <a:latin typeface="Arial"/>
                <a:cs typeface="Arial"/>
              </a:rPr>
              <a:t>graden vorst</a:t>
            </a:r>
            <a:endParaRPr lang="nl-NL" b="1" dirty="0">
              <a:latin typeface="Arial"/>
              <a:cs typeface="Arial"/>
            </a:endParaRPr>
          </a:p>
        </p:txBody>
      </p:sp>
      <p:pic>
        <p:nvPicPr>
          <p:cNvPr id="22530" name="Picture 2" descr="https://assets.studyflow.nl/rekenen/oefeningen/rekenetalage/Getallen-en-bewerkingen/2/Z-RM7RW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6687" y="1124744"/>
            <a:ext cx="5150912" cy="2576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0496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6</a:t>
            </a:r>
            <a:endParaRPr lang="nl-NL" sz="2400" b="1" dirty="0">
              <a:solidFill>
                <a:srgbClr val="404040"/>
              </a:solidFill>
              <a:latin typeface="Arial"/>
              <a:cs typeface="Arial"/>
            </a:endParaRPr>
          </a:p>
        </p:txBody>
      </p:sp>
      <p:sp>
        <p:nvSpPr>
          <p:cNvPr id="3" name="TextBox 2"/>
          <p:cNvSpPr txBox="1"/>
          <p:nvPr/>
        </p:nvSpPr>
        <p:spPr>
          <a:xfrm>
            <a:off x="2179196" y="7596172"/>
            <a:ext cx="184666" cy="369332"/>
          </a:xfrm>
          <a:prstGeom prst="rect">
            <a:avLst/>
          </a:prstGeom>
          <a:noFill/>
        </p:spPr>
        <p:txBody>
          <a:bodyPr wrap="none" rtlCol="0">
            <a:spAutoFit/>
          </a:bodyPr>
          <a:lstStyle/>
          <a:p>
            <a:endParaRPr lang="en-US" dirty="0"/>
          </a:p>
        </p:txBody>
      </p:sp>
      <p:sp>
        <p:nvSpPr>
          <p:cNvPr id="10" name="TextBox 9"/>
          <p:cNvSpPr txBox="1"/>
          <p:nvPr/>
        </p:nvSpPr>
        <p:spPr>
          <a:xfrm>
            <a:off x="1766026" y="3861786"/>
            <a:ext cx="5472608" cy="1754326"/>
          </a:xfrm>
          <a:prstGeom prst="rect">
            <a:avLst/>
          </a:prstGeom>
          <a:noFill/>
        </p:spPr>
        <p:txBody>
          <a:bodyPr wrap="square" rtlCol="0">
            <a:spAutoFit/>
          </a:bodyPr>
          <a:lstStyle/>
          <a:p>
            <a:pPr algn="ctr"/>
            <a:r>
              <a:rPr lang="nl-NL" dirty="0">
                <a:latin typeface="Arial"/>
                <a:cs typeface="Arial"/>
              </a:rPr>
              <a:t>Bente koopt een rekenmachine van € 9,95 en een agenda van € 8,50. Ze koopt er een artikel bij, zodat ze van de kortingspas gebruik kan maken.</a:t>
            </a:r>
          </a:p>
          <a:p>
            <a:pPr algn="ctr"/>
            <a:endParaRPr lang="nl-NL" b="1" dirty="0">
              <a:latin typeface="Arial"/>
              <a:cs typeface="Arial"/>
            </a:endParaRPr>
          </a:p>
          <a:p>
            <a:pPr algn="ctr"/>
            <a:r>
              <a:rPr lang="nl-NL" b="1" dirty="0">
                <a:latin typeface="Arial"/>
                <a:cs typeface="Arial"/>
              </a:rPr>
              <a:t>Hoeveel euro moet Bente bij gebruik van de kortingspas minimaal betalen?</a:t>
            </a:r>
          </a:p>
        </p:txBody>
      </p:sp>
      <p:pic>
        <p:nvPicPr>
          <p:cNvPr id="7" name="Picture 8"/>
          <p:cNvPicPr>
            <a:picLocks noChangeAspect="1"/>
          </p:cNvPicPr>
          <p:nvPr/>
        </p:nvPicPr>
        <p:blipFill>
          <a:blip r:embed="rId3"/>
          <a:stretch>
            <a:fillRect/>
          </a:stretch>
        </p:blipFill>
        <p:spPr>
          <a:xfrm>
            <a:off x="3556094" y="5950018"/>
            <a:ext cx="1155700" cy="673100"/>
          </a:xfrm>
          <a:prstGeom prst="rect">
            <a:avLst/>
          </a:prstGeom>
        </p:spPr>
      </p:pic>
      <p:sp>
        <p:nvSpPr>
          <p:cNvPr id="9" name="TextBox 9"/>
          <p:cNvSpPr txBox="1"/>
          <p:nvPr/>
        </p:nvSpPr>
        <p:spPr>
          <a:xfrm>
            <a:off x="4711794" y="6101902"/>
            <a:ext cx="1516390" cy="369332"/>
          </a:xfrm>
          <a:prstGeom prst="rect">
            <a:avLst/>
          </a:prstGeom>
          <a:noFill/>
        </p:spPr>
        <p:txBody>
          <a:bodyPr wrap="square" rtlCol="0">
            <a:spAutoFit/>
          </a:bodyPr>
          <a:lstStyle/>
          <a:p>
            <a:r>
              <a:rPr lang="nl-NL" dirty="0" smtClean="0">
                <a:latin typeface="Arial"/>
                <a:cs typeface="Arial"/>
              </a:rPr>
              <a:t>euro</a:t>
            </a:r>
            <a:endParaRPr lang="nl-NL" b="1" dirty="0">
              <a:latin typeface="Arial"/>
              <a:cs typeface="Arial"/>
            </a:endParaRPr>
          </a:p>
        </p:txBody>
      </p:sp>
      <p:pic>
        <p:nvPicPr>
          <p:cNvPr id="3074" name="Picture 2" descr="https://assets.studyflow.nl/rekenen/oefeningen/rekenetalage/Getallen-en-bewerkingen/2/6GKL3KDDP.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836712"/>
            <a:ext cx="4031618"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0840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7</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979712" y="3861048"/>
            <a:ext cx="5472608" cy="1200329"/>
          </a:xfrm>
          <a:prstGeom prst="rect">
            <a:avLst/>
          </a:prstGeom>
          <a:noFill/>
        </p:spPr>
        <p:txBody>
          <a:bodyPr wrap="square" rtlCol="0">
            <a:spAutoFit/>
          </a:bodyPr>
          <a:lstStyle/>
          <a:p>
            <a:pPr algn="ctr"/>
            <a:r>
              <a:rPr lang="nl-NL" dirty="0">
                <a:latin typeface="Arial"/>
                <a:cs typeface="Arial"/>
              </a:rPr>
              <a:t>Je hebt een hond die 11 kilo weegt.</a:t>
            </a:r>
          </a:p>
          <a:p>
            <a:pPr algn="ctr"/>
            <a:endParaRPr lang="nl-NL" dirty="0">
              <a:latin typeface="Arial"/>
              <a:cs typeface="Arial"/>
            </a:endParaRPr>
          </a:p>
          <a:p>
            <a:pPr algn="ctr"/>
            <a:r>
              <a:rPr lang="nl-NL" b="1" dirty="0">
                <a:latin typeface="Arial"/>
                <a:cs typeface="Arial"/>
              </a:rPr>
              <a:t>Hoeveel flessen moet je kopen voor 10 behandelingen?</a:t>
            </a:r>
            <a:endParaRPr lang="nl-NL" b="1" dirty="0">
              <a:latin typeface="Arial"/>
              <a:cs typeface="Arial"/>
            </a:endParaRPr>
          </a:p>
        </p:txBody>
      </p:sp>
      <p:pic>
        <p:nvPicPr>
          <p:cNvPr id="2050" name="Picture 2" descr="https://assets.studyflow.nl/rekenen/oefeningen/rekenetalage/Meet-meetkunde/3/RE-3XW3K48G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751" y="1844824"/>
            <a:ext cx="5712569" cy="144945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p:cNvPicPr>
          <p:nvPr/>
        </p:nvPicPr>
        <p:blipFill>
          <a:blip r:embed="rId4"/>
          <a:stretch>
            <a:fillRect/>
          </a:stretch>
        </p:blipFill>
        <p:spPr>
          <a:xfrm>
            <a:off x="3779912" y="5281772"/>
            <a:ext cx="1155700" cy="673100"/>
          </a:xfrm>
          <a:prstGeom prst="rect">
            <a:avLst/>
          </a:prstGeom>
        </p:spPr>
      </p:pic>
      <p:sp>
        <p:nvSpPr>
          <p:cNvPr id="9" name="TextBox 9"/>
          <p:cNvSpPr txBox="1"/>
          <p:nvPr/>
        </p:nvSpPr>
        <p:spPr>
          <a:xfrm>
            <a:off x="4935612" y="5433656"/>
            <a:ext cx="1516390" cy="369332"/>
          </a:xfrm>
          <a:prstGeom prst="rect">
            <a:avLst/>
          </a:prstGeom>
          <a:noFill/>
        </p:spPr>
        <p:txBody>
          <a:bodyPr wrap="square" rtlCol="0">
            <a:spAutoFit/>
          </a:bodyPr>
          <a:lstStyle/>
          <a:p>
            <a:r>
              <a:rPr lang="nl-NL" dirty="0" smtClean="0">
                <a:latin typeface="Arial"/>
                <a:cs typeface="Arial"/>
              </a:rPr>
              <a:t>flessen</a:t>
            </a:r>
            <a:endParaRPr lang="nl-NL" b="1" dirty="0">
              <a:latin typeface="Arial"/>
              <a:cs typeface="Arial"/>
            </a:endParaRPr>
          </a:p>
        </p:txBody>
      </p:sp>
    </p:spTree>
    <p:extLst>
      <p:ext uri="{BB962C8B-B14F-4D97-AF65-F5344CB8AC3E}">
        <p14:creationId xmlns:p14="http://schemas.microsoft.com/office/powerpoint/2010/main" val="458348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3"/>
          <p:cNvSpPr>
            <a:spLocks noGrp="1"/>
          </p:cNvSpPr>
          <p:nvPr>
            <p:ph type="title"/>
          </p:nvPr>
        </p:nvSpPr>
        <p:spPr>
          <a:xfrm>
            <a:off x="467544" y="-99392"/>
            <a:ext cx="8229600" cy="1143000"/>
          </a:xfrm>
        </p:spPr>
        <p:txBody>
          <a:bodyPr>
            <a:normAutofit/>
          </a:bodyPr>
          <a:lstStyle/>
          <a:p>
            <a:r>
              <a:rPr lang="nl-NL" sz="2400" b="1" dirty="0">
                <a:solidFill>
                  <a:srgbClr val="404040"/>
                </a:solidFill>
                <a:latin typeface="Arial"/>
                <a:cs typeface="Arial"/>
              </a:rPr>
              <a:t>Vraag </a:t>
            </a:r>
            <a:r>
              <a:rPr lang="nl-NL" sz="2400" b="1" dirty="0" smtClean="0">
                <a:solidFill>
                  <a:srgbClr val="404040"/>
                </a:solidFill>
                <a:latin typeface="Arial"/>
                <a:cs typeface="Arial"/>
              </a:rPr>
              <a:t>8</a:t>
            </a:r>
            <a:endParaRPr lang="nl-NL" sz="2400" b="1" dirty="0">
              <a:solidFill>
                <a:srgbClr val="404040"/>
              </a:solidFill>
              <a:latin typeface="Arial"/>
              <a:cs typeface="Arial"/>
            </a:endParaRPr>
          </a:p>
        </p:txBody>
      </p:sp>
      <p:sp>
        <p:nvSpPr>
          <p:cNvPr id="3" name="TextBox 2"/>
          <p:cNvSpPr txBox="1"/>
          <p:nvPr/>
        </p:nvSpPr>
        <p:spPr>
          <a:xfrm>
            <a:off x="2179196" y="5770206"/>
            <a:ext cx="184666" cy="369332"/>
          </a:xfrm>
          <a:prstGeom prst="rect">
            <a:avLst/>
          </a:prstGeom>
          <a:noFill/>
        </p:spPr>
        <p:txBody>
          <a:bodyPr wrap="none" rtlCol="0">
            <a:spAutoFit/>
          </a:bodyPr>
          <a:lstStyle/>
          <a:p>
            <a:endParaRPr lang="en-US" dirty="0"/>
          </a:p>
        </p:txBody>
      </p:sp>
      <p:sp>
        <p:nvSpPr>
          <p:cNvPr id="10" name="TextBox 9"/>
          <p:cNvSpPr txBox="1"/>
          <p:nvPr/>
        </p:nvSpPr>
        <p:spPr>
          <a:xfrm>
            <a:off x="1400967" y="4005064"/>
            <a:ext cx="6626524" cy="646331"/>
          </a:xfrm>
          <a:prstGeom prst="rect">
            <a:avLst/>
          </a:prstGeom>
          <a:noFill/>
        </p:spPr>
        <p:txBody>
          <a:bodyPr wrap="square" rtlCol="0">
            <a:spAutoFit/>
          </a:bodyPr>
          <a:lstStyle/>
          <a:p>
            <a:pPr algn="ctr"/>
            <a:r>
              <a:rPr lang="nl-NL" b="1" dirty="0">
                <a:latin typeface="Arial"/>
                <a:cs typeface="Arial"/>
              </a:rPr>
              <a:t>Hoeveel kubieke meter is de inhoud van deze container?</a:t>
            </a:r>
          </a:p>
          <a:p>
            <a:pPr algn="ctr"/>
            <a:r>
              <a:rPr lang="nl-NL" i="1" dirty="0">
                <a:latin typeface="Arial"/>
                <a:cs typeface="Arial"/>
              </a:rPr>
              <a:t>Rond af op een heel getal.</a:t>
            </a:r>
            <a:endParaRPr lang="nl-NL" b="1" i="1" dirty="0">
              <a:latin typeface="Arial"/>
              <a:cs typeface="Arial"/>
            </a:endParaRPr>
          </a:p>
        </p:txBody>
      </p:sp>
      <p:pic>
        <p:nvPicPr>
          <p:cNvPr id="8" name="Picture 8"/>
          <p:cNvPicPr>
            <a:picLocks noChangeAspect="1"/>
          </p:cNvPicPr>
          <p:nvPr/>
        </p:nvPicPr>
        <p:blipFill>
          <a:blip r:embed="rId3"/>
          <a:stretch>
            <a:fillRect/>
          </a:stretch>
        </p:blipFill>
        <p:spPr>
          <a:xfrm>
            <a:off x="3992362" y="4994493"/>
            <a:ext cx="1155700" cy="673100"/>
          </a:xfrm>
          <a:prstGeom prst="rect">
            <a:avLst/>
          </a:prstGeom>
        </p:spPr>
      </p:pic>
      <p:pic>
        <p:nvPicPr>
          <p:cNvPr id="1028" name="Picture 4" descr="https://assets.studyflow.nl/rekenen/oefeningen/rekenetalage/Meet-meetkunde/RE-WD3YWD4Z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4423" y="943793"/>
            <a:ext cx="2519612" cy="284254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9"/>
          <p:cNvSpPr txBox="1"/>
          <p:nvPr/>
        </p:nvSpPr>
        <p:spPr>
          <a:xfrm>
            <a:off x="5148064" y="5146377"/>
            <a:ext cx="1516390" cy="369332"/>
          </a:xfrm>
          <a:prstGeom prst="rect">
            <a:avLst/>
          </a:prstGeom>
          <a:noFill/>
        </p:spPr>
        <p:txBody>
          <a:bodyPr wrap="square" rtlCol="0">
            <a:spAutoFit/>
          </a:bodyPr>
          <a:lstStyle/>
          <a:p>
            <a:r>
              <a:rPr lang="nl-NL" dirty="0">
                <a:latin typeface="Arial"/>
                <a:cs typeface="Arial"/>
              </a:rPr>
              <a:t>m</a:t>
            </a:r>
            <a:r>
              <a:rPr lang="nl-NL" dirty="0" smtClean="0">
                <a:latin typeface="Arial"/>
                <a:cs typeface="Arial"/>
              </a:rPr>
              <a:t>³</a:t>
            </a:r>
            <a:endParaRPr lang="nl-NL" b="1" dirty="0">
              <a:latin typeface="Arial"/>
              <a:cs typeface="Arial"/>
            </a:endParaRPr>
          </a:p>
        </p:txBody>
      </p:sp>
    </p:spTree>
    <p:extLst>
      <p:ext uri="{BB962C8B-B14F-4D97-AF65-F5344CB8AC3E}">
        <p14:creationId xmlns:p14="http://schemas.microsoft.com/office/powerpoint/2010/main" val="1358642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838</Words>
  <Application>Microsoft Office PowerPoint</Application>
  <PresentationFormat>Diavoorstelling (4:3)</PresentationFormat>
  <Paragraphs>135</Paragraphs>
  <Slides>21</Slides>
  <Notes>21</Notes>
  <HiddenSlides>0</HiddenSlides>
  <MMClips>0</MMClips>
  <ScaleCrop>false</ScaleCrop>
  <HeadingPairs>
    <vt:vector size="4" baseType="variant">
      <vt:variant>
        <vt:lpstr>Thema</vt:lpstr>
      </vt:variant>
      <vt:variant>
        <vt:i4>1</vt:i4>
      </vt:variant>
      <vt:variant>
        <vt:lpstr>Diatitels</vt:lpstr>
      </vt:variant>
      <vt:variant>
        <vt:i4>21</vt:i4>
      </vt:variant>
    </vt:vector>
  </HeadingPairs>
  <TitlesOfParts>
    <vt:vector size="22" baseType="lpstr">
      <vt:lpstr>Kantoorthema</vt:lpstr>
      <vt:lpstr>PowerPoint-presentatie</vt:lpstr>
      <vt:lpstr>Vraag 1</vt:lpstr>
      <vt:lpstr>Vraag 2</vt:lpstr>
      <vt:lpstr>Vraag 3</vt:lpstr>
      <vt:lpstr>Vraag 4</vt:lpstr>
      <vt:lpstr>Vraag 5</vt:lpstr>
      <vt:lpstr>Vraag 6</vt:lpstr>
      <vt:lpstr>Vraag 7</vt:lpstr>
      <vt:lpstr>Vraag 8</vt:lpstr>
      <vt:lpstr>Vraag 9</vt:lpstr>
      <vt:lpstr>Vraag 10</vt:lpstr>
      <vt:lpstr>Vraag 11</vt:lpstr>
      <vt:lpstr>Vraag 12</vt:lpstr>
      <vt:lpstr>Vraag 13</vt:lpstr>
      <vt:lpstr>Vraag 14</vt:lpstr>
      <vt:lpstr>Vraag 15</vt:lpstr>
      <vt:lpstr>Vraag 16</vt:lpstr>
      <vt:lpstr>Vraag 17</vt:lpstr>
      <vt:lpstr>Vraag 18</vt:lpstr>
      <vt:lpstr>Vraag 19</vt:lpstr>
      <vt:lpstr>Vraag 20</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Emma</dc:creator>
  <cp:lastModifiedBy>Rick</cp:lastModifiedBy>
  <cp:revision>73</cp:revision>
  <dcterms:created xsi:type="dcterms:W3CDTF">2016-04-07T10:14:03Z</dcterms:created>
  <dcterms:modified xsi:type="dcterms:W3CDTF">2018-05-28T01:52:05Z</dcterms:modified>
</cp:coreProperties>
</file>