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 id="368" r:id="rId16"/>
    <p:sldId id="362" r:id="rId17"/>
    <p:sldId id="363" r:id="rId18"/>
    <p:sldId id="364" r:id="rId19"/>
    <p:sldId id="365" r:id="rId20"/>
    <p:sldId id="366" r:id="rId21"/>
    <p:sldId id="367"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26B"/>
    <a:srgbClr val="7DC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6796" autoAdjust="0"/>
  </p:normalViewPr>
  <p:slideViewPr>
    <p:cSldViewPr>
      <p:cViewPr varScale="1">
        <p:scale>
          <a:sx n="113" d="100"/>
          <a:sy n="113" d="100"/>
        </p:scale>
        <p:origin x="-15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6919D-3E3F-4D2D-A173-2151626C1F45}" type="datetimeFigureOut">
              <a:rPr lang="nl-NL" smtClean="0"/>
              <a:t>5-6-2018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3E4EE-19F3-460A-8E60-871DCCF79CED}" type="slidenum">
              <a:rPr lang="nl-NL" smtClean="0"/>
              <a:t>‹nr.›</a:t>
            </a:fld>
            <a:endParaRPr lang="nl-NL"/>
          </a:p>
        </p:txBody>
      </p:sp>
    </p:spTree>
    <p:extLst>
      <p:ext uri="{BB962C8B-B14F-4D97-AF65-F5344CB8AC3E}">
        <p14:creationId xmlns:p14="http://schemas.microsoft.com/office/powerpoint/2010/main" val="318742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3815B08-4399-470A-A2F7-329D54276490}" type="slidenum">
              <a:rPr lang="nl-NL" smtClean="0"/>
              <a:t>1</a:t>
            </a:fld>
            <a:endParaRPr lang="nl-NL"/>
          </a:p>
        </p:txBody>
      </p:sp>
    </p:spTree>
    <p:extLst>
      <p:ext uri="{BB962C8B-B14F-4D97-AF65-F5344CB8AC3E}">
        <p14:creationId xmlns:p14="http://schemas.microsoft.com/office/powerpoint/2010/main" val="203597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10</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11</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12</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13</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14</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15</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16</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17</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18</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19</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2</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20</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21</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3</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4</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5</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6</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7</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8</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9</a:t>
            </a:fld>
            <a:endParaRPr lang="nl-NL"/>
          </a:p>
        </p:txBody>
      </p:sp>
    </p:spTree>
    <p:extLst>
      <p:ext uri="{BB962C8B-B14F-4D97-AF65-F5344CB8AC3E}">
        <p14:creationId xmlns:p14="http://schemas.microsoft.com/office/powerpoint/2010/main" val="69268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68558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197190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110687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317610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350029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4CC183C-0115-4558-A20C-41858109FC18}" type="datetimeFigureOut">
              <a:rPr lang="nl-NL" smtClean="0"/>
              <a:t>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97880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4CC183C-0115-4558-A20C-41858109FC18}" type="datetimeFigureOut">
              <a:rPr lang="nl-NL" smtClean="0"/>
              <a:t>5-6-2018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203933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4CC183C-0115-4558-A20C-41858109FC18}" type="datetimeFigureOut">
              <a:rPr lang="nl-NL" smtClean="0"/>
              <a:t>5-6-2018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8329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4CC183C-0115-4558-A20C-41858109FC18}" type="datetimeFigureOut">
              <a:rPr lang="nl-NL" smtClean="0"/>
              <a:t>5-6-2018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187849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4CC183C-0115-4558-A20C-41858109FC18}" type="datetimeFigureOut">
              <a:rPr lang="nl-NL" smtClean="0"/>
              <a:t>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326795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4CC183C-0115-4558-A20C-41858109FC18}" type="datetimeFigureOut">
              <a:rPr lang="nl-NL" smtClean="0"/>
              <a:t>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6804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C183C-0115-4558-A20C-41858109FC18}" type="datetimeFigureOut">
              <a:rPr lang="nl-NL" smtClean="0"/>
              <a:t>5-6-2018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D4B44-3659-4BB7-9B4A-0297AD861B99}" type="slidenum">
              <a:rPr lang="nl-NL" smtClean="0"/>
              <a:t>‹nr.›</a:t>
            </a:fld>
            <a:endParaRPr lang="nl-NL"/>
          </a:p>
        </p:txBody>
      </p:sp>
    </p:spTree>
    <p:extLst>
      <p:ext uri="{BB962C8B-B14F-4D97-AF65-F5344CB8AC3E}">
        <p14:creationId xmlns:p14="http://schemas.microsoft.com/office/powerpoint/2010/main" val="337533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kshop 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0"/>
            <a:ext cx="9698557" cy="6858000"/>
          </a:xfrm>
          <a:prstGeom prst="rect">
            <a:avLst/>
          </a:prstGeom>
        </p:spPr>
      </p:pic>
    </p:spTree>
    <p:extLst>
      <p:ext uri="{BB962C8B-B14F-4D97-AF65-F5344CB8AC3E}">
        <p14:creationId xmlns:p14="http://schemas.microsoft.com/office/powerpoint/2010/main" val="333788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9</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7925" y="1632600"/>
            <a:ext cx="5472608" cy="2031325"/>
          </a:xfrm>
          <a:prstGeom prst="rect">
            <a:avLst/>
          </a:prstGeom>
          <a:noFill/>
        </p:spPr>
        <p:txBody>
          <a:bodyPr wrap="square" rtlCol="0">
            <a:spAutoFit/>
          </a:bodyPr>
          <a:lstStyle/>
          <a:p>
            <a:pPr algn="ctr"/>
            <a:r>
              <a:rPr lang="nl-NL" dirty="0">
                <a:latin typeface="Arial"/>
                <a:cs typeface="Arial"/>
              </a:rPr>
              <a:t>Tijdens een herfstbui viel in korte tijd 45 mm regen op het platte dak van Eriks dakkapel. Het dak van de dakkapel is 215 bij 90 cm</a:t>
            </a:r>
            <a:r>
              <a:rPr lang="nl-NL" dirty="0" smtClean="0">
                <a:latin typeface="Arial"/>
                <a:cs typeface="Arial"/>
              </a:rPr>
              <a:t>.</a:t>
            </a:r>
          </a:p>
          <a:p>
            <a:pPr algn="ctr"/>
            <a:endParaRPr lang="nl-NL" dirty="0">
              <a:latin typeface="Arial"/>
              <a:cs typeface="Arial"/>
            </a:endParaRPr>
          </a:p>
          <a:p>
            <a:pPr algn="ctr"/>
            <a:r>
              <a:rPr lang="nl-NL" b="1" dirty="0">
                <a:latin typeface="Arial"/>
                <a:cs typeface="Arial"/>
              </a:rPr>
              <a:t>Hoeveel liter regen viel er rechtstreeks op de dakkapel?</a:t>
            </a:r>
          </a:p>
          <a:p>
            <a:pPr algn="ctr"/>
            <a:r>
              <a:rPr lang="nl-NL" i="1" dirty="0">
                <a:latin typeface="Arial"/>
                <a:cs typeface="Arial"/>
              </a:rPr>
              <a:t>Rond af op een geheel getal.</a:t>
            </a:r>
            <a:endParaRPr lang="nl-NL" b="1" i="1" dirty="0">
              <a:latin typeface="Arial"/>
              <a:cs typeface="Arial"/>
            </a:endParaRPr>
          </a:p>
        </p:txBody>
      </p:sp>
      <p:pic>
        <p:nvPicPr>
          <p:cNvPr id="9" name="Picture 8"/>
          <p:cNvPicPr>
            <a:picLocks noChangeAspect="1"/>
          </p:cNvPicPr>
          <p:nvPr/>
        </p:nvPicPr>
        <p:blipFill>
          <a:blip r:embed="rId3"/>
          <a:stretch>
            <a:fillRect/>
          </a:stretch>
        </p:blipFill>
        <p:spPr>
          <a:xfrm>
            <a:off x="4136379" y="4196060"/>
            <a:ext cx="1155700" cy="673100"/>
          </a:xfrm>
          <a:prstGeom prst="rect">
            <a:avLst/>
          </a:prstGeom>
        </p:spPr>
      </p:pic>
    </p:spTree>
    <p:extLst>
      <p:ext uri="{BB962C8B-B14F-4D97-AF65-F5344CB8AC3E}">
        <p14:creationId xmlns:p14="http://schemas.microsoft.com/office/powerpoint/2010/main" val="161739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10</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616098" y="3470638"/>
            <a:ext cx="6196262" cy="2308324"/>
          </a:xfrm>
          <a:prstGeom prst="rect">
            <a:avLst/>
          </a:prstGeom>
          <a:noFill/>
        </p:spPr>
        <p:txBody>
          <a:bodyPr wrap="square" rtlCol="0">
            <a:spAutoFit/>
          </a:bodyPr>
          <a:lstStyle/>
          <a:p>
            <a:pPr algn="ctr"/>
            <a:r>
              <a:rPr lang="nl-NL" dirty="0">
                <a:latin typeface="Arial"/>
                <a:cs typeface="Arial"/>
              </a:rPr>
              <a:t>Je legt in een berging een vloer met tegels.</a:t>
            </a:r>
          </a:p>
          <a:p>
            <a:pPr algn="ctr"/>
            <a:r>
              <a:rPr lang="nl-NL" dirty="0">
                <a:latin typeface="Arial"/>
                <a:cs typeface="Arial"/>
              </a:rPr>
              <a:t>Onder de vloer met tegels leg je een laag zand van 10 cm hoog.</a:t>
            </a:r>
          </a:p>
          <a:p>
            <a:pPr algn="ctr"/>
            <a:r>
              <a:rPr lang="nl-NL" dirty="0">
                <a:latin typeface="Arial"/>
                <a:cs typeface="Arial"/>
              </a:rPr>
              <a:t>Je hebt 10% extra zand nodig vanwege het inklinken van het zand. Het zand weegt 1500 kg per m³</a:t>
            </a:r>
            <a:r>
              <a:rPr lang="nl-NL" dirty="0" smtClean="0">
                <a:latin typeface="Arial"/>
                <a:cs typeface="Arial"/>
              </a:rPr>
              <a:t>.</a:t>
            </a:r>
          </a:p>
          <a:p>
            <a:pPr algn="ctr"/>
            <a:endParaRPr lang="nl-NL" dirty="0">
              <a:latin typeface="Arial"/>
              <a:cs typeface="Arial"/>
            </a:endParaRPr>
          </a:p>
          <a:p>
            <a:pPr algn="ctr"/>
            <a:r>
              <a:rPr lang="nl-NL" b="1" dirty="0">
                <a:latin typeface="Arial"/>
                <a:cs typeface="Arial"/>
              </a:rPr>
              <a:t>Hoeveel zakken zand van 25 kg heb je hiervoor minimaal nodig?</a:t>
            </a:r>
          </a:p>
        </p:txBody>
      </p:sp>
      <p:pic>
        <p:nvPicPr>
          <p:cNvPr id="8" name="Picture 8"/>
          <p:cNvPicPr>
            <a:picLocks noChangeAspect="1"/>
          </p:cNvPicPr>
          <p:nvPr/>
        </p:nvPicPr>
        <p:blipFill>
          <a:blip r:embed="rId3"/>
          <a:stretch>
            <a:fillRect/>
          </a:stretch>
        </p:blipFill>
        <p:spPr>
          <a:xfrm>
            <a:off x="4253184" y="5954872"/>
            <a:ext cx="1155700" cy="673100"/>
          </a:xfrm>
          <a:prstGeom prst="rect">
            <a:avLst/>
          </a:prstGeom>
        </p:spPr>
      </p:pic>
      <p:pic>
        <p:nvPicPr>
          <p:cNvPr id="13316" name="Picture 4" descr="https://assets.studyflow.nl/rekenen/oefeningen/rekenetalage/Meet-meetkunde/3/RE-JV4ZV34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699" y="969772"/>
            <a:ext cx="1581775" cy="239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3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11</a:t>
            </a:r>
            <a:endParaRPr lang="nl-NL" sz="2400" b="1" dirty="0">
              <a:solidFill>
                <a:srgbClr val="404040"/>
              </a:solidFill>
              <a:latin typeface="Arial"/>
              <a:cs typeface="Arial"/>
            </a:endParaRPr>
          </a:p>
        </p:txBody>
      </p:sp>
      <p:sp>
        <p:nvSpPr>
          <p:cNvPr id="10" name="TextBox 9"/>
          <p:cNvSpPr txBox="1"/>
          <p:nvPr/>
        </p:nvSpPr>
        <p:spPr>
          <a:xfrm>
            <a:off x="1547664" y="2136044"/>
            <a:ext cx="6048672" cy="2031325"/>
          </a:xfrm>
          <a:prstGeom prst="rect">
            <a:avLst/>
          </a:prstGeom>
          <a:noFill/>
        </p:spPr>
        <p:txBody>
          <a:bodyPr wrap="square" rtlCol="0">
            <a:spAutoFit/>
          </a:bodyPr>
          <a:lstStyle/>
          <a:p>
            <a:pPr algn="ctr"/>
            <a:r>
              <a:rPr lang="nl-NL" dirty="0">
                <a:latin typeface="Arial"/>
                <a:cs typeface="Arial"/>
              </a:rPr>
              <a:t>Een aanbieder op Marktplaats heeft 31 dozen te koop met elk tien vierkante tegels. Per doos kun je 0,9 m² vloer leggen. Je houdt rekening met 10% snijverlies.</a:t>
            </a:r>
          </a:p>
          <a:p>
            <a:pPr algn="ctr"/>
            <a:r>
              <a:rPr lang="nl-NL" dirty="0">
                <a:latin typeface="Arial"/>
                <a:cs typeface="Arial"/>
              </a:rPr>
              <a:t>Je woonkamer is 3,90 meter breed en 4,80 meter lang</a:t>
            </a:r>
            <a:r>
              <a:rPr lang="nl-NL" dirty="0" smtClean="0">
                <a:latin typeface="Arial"/>
                <a:cs typeface="Arial"/>
              </a:rPr>
              <a:t>.</a:t>
            </a:r>
          </a:p>
          <a:p>
            <a:pPr algn="ctr"/>
            <a:endParaRPr lang="nl-NL" dirty="0">
              <a:latin typeface="Arial"/>
              <a:cs typeface="Arial"/>
            </a:endParaRPr>
          </a:p>
          <a:p>
            <a:pPr algn="ctr"/>
            <a:r>
              <a:rPr lang="nl-NL" b="1" dirty="0">
                <a:latin typeface="Arial"/>
                <a:cs typeface="Arial"/>
              </a:rPr>
              <a:t>Hoeveel dozen met deze tegels heb je minimaal nodig om je hele woonkamervloer te kunnen betegelen?</a:t>
            </a:r>
          </a:p>
        </p:txBody>
      </p:sp>
      <p:pic>
        <p:nvPicPr>
          <p:cNvPr id="8" name="Picture 8"/>
          <p:cNvPicPr>
            <a:picLocks noChangeAspect="1"/>
          </p:cNvPicPr>
          <p:nvPr/>
        </p:nvPicPr>
        <p:blipFill>
          <a:blip r:embed="rId3"/>
          <a:stretch>
            <a:fillRect/>
          </a:stretch>
        </p:blipFill>
        <p:spPr>
          <a:xfrm>
            <a:off x="3994150" y="4340076"/>
            <a:ext cx="1155700" cy="673100"/>
          </a:xfrm>
          <a:prstGeom prst="rect">
            <a:avLst/>
          </a:prstGeom>
        </p:spPr>
      </p:pic>
    </p:spTree>
    <p:extLst>
      <p:ext uri="{BB962C8B-B14F-4D97-AF65-F5344CB8AC3E}">
        <p14:creationId xmlns:p14="http://schemas.microsoft.com/office/powerpoint/2010/main" val="3882800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12</a:t>
            </a:r>
            <a:endParaRPr lang="nl-NL" sz="2400" b="1" dirty="0">
              <a:solidFill>
                <a:srgbClr val="404040"/>
              </a:solidFill>
              <a:latin typeface="Arial"/>
              <a:cs typeface="Arial"/>
            </a:endParaRPr>
          </a:p>
        </p:txBody>
      </p:sp>
      <p:sp>
        <p:nvSpPr>
          <p:cNvPr id="3" name="TextBox 2"/>
          <p:cNvSpPr txBox="1"/>
          <p:nvPr/>
        </p:nvSpPr>
        <p:spPr>
          <a:xfrm>
            <a:off x="2179196" y="7506266"/>
            <a:ext cx="184666" cy="369332"/>
          </a:xfrm>
          <a:prstGeom prst="rect">
            <a:avLst/>
          </a:prstGeom>
          <a:noFill/>
        </p:spPr>
        <p:txBody>
          <a:bodyPr wrap="none" rtlCol="0">
            <a:spAutoFit/>
          </a:bodyPr>
          <a:lstStyle/>
          <a:p>
            <a:endParaRPr lang="en-US" dirty="0"/>
          </a:p>
        </p:txBody>
      </p:sp>
      <p:pic>
        <p:nvPicPr>
          <p:cNvPr id="8" name="Picture 8"/>
          <p:cNvPicPr>
            <a:picLocks noChangeAspect="1"/>
          </p:cNvPicPr>
          <p:nvPr/>
        </p:nvPicPr>
        <p:blipFill>
          <a:blip r:embed="rId3"/>
          <a:stretch>
            <a:fillRect/>
          </a:stretch>
        </p:blipFill>
        <p:spPr>
          <a:xfrm>
            <a:off x="3716288" y="4944635"/>
            <a:ext cx="1155700" cy="673100"/>
          </a:xfrm>
          <a:prstGeom prst="rect">
            <a:avLst/>
          </a:prstGeom>
        </p:spPr>
      </p:pic>
      <p:sp>
        <p:nvSpPr>
          <p:cNvPr id="12" name="TextBox 9"/>
          <p:cNvSpPr txBox="1"/>
          <p:nvPr/>
        </p:nvSpPr>
        <p:spPr>
          <a:xfrm>
            <a:off x="4796408" y="5096519"/>
            <a:ext cx="1224136" cy="369332"/>
          </a:xfrm>
          <a:prstGeom prst="rect">
            <a:avLst/>
          </a:prstGeom>
          <a:noFill/>
        </p:spPr>
        <p:txBody>
          <a:bodyPr wrap="square" rtlCol="0">
            <a:spAutoFit/>
          </a:bodyPr>
          <a:lstStyle/>
          <a:p>
            <a:pPr algn="ctr"/>
            <a:r>
              <a:rPr lang="nl-NL" dirty="0" smtClean="0">
                <a:latin typeface="Arial"/>
                <a:cs typeface="Arial"/>
              </a:rPr>
              <a:t>flessen</a:t>
            </a:r>
            <a:endParaRPr lang="nl-NL" b="1" dirty="0">
              <a:latin typeface="Arial"/>
              <a:cs typeface="Arial"/>
            </a:endParaRPr>
          </a:p>
        </p:txBody>
      </p:sp>
      <p:sp>
        <p:nvSpPr>
          <p:cNvPr id="9" name="TextBox 9"/>
          <p:cNvSpPr txBox="1"/>
          <p:nvPr/>
        </p:nvSpPr>
        <p:spPr>
          <a:xfrm>
            <a:off x="1650094" y="3504792"/>
            <a:ext cx="6242658" cy="1200329"/>
          </a:xfrm>
          <a:prstGeom prst="rect">
            <a:avLst/>
          </a:prstGeom>
          <a:noFill/>
        </p:spPr>
        <p:txBody>
          <a:bodyPr wrap="square" rtlCol="0">
            <a:spAutoFit/>
          </a:bodyPr>
          <a:lstStyle/>
          <a:p>
            <a:pPr algn="ctr"/>
            <a:r>
              <a:rPr lang="nl-NL" dirty="0"/>
              <a:t>Je behandelt je hond tegen vlooien. De hond weegt 21 kilo.</a:t>
            </a:r>
          </a:p>
          <a:p>
            <a:pPr algn="ctr"/>
            <a:r>
              <a:rPr lang="nl-NL" dirty="0"/>
              <a:t>De inhoud van een fles vlooienmiddel is 50 ml</a:t>
            </a:r>
            <a:r>
              <a:rPr lang="nl-NL" dirty="0" smtClean="0"/>
              <a:t>.</a:t>
            </a:r>
          </a:p>
          <a:p>
            <a:pPr algn="ctr"/>
            <a:endParaRPr lang="nl-NL" dirty="0"/>
          </a:p>
          <a:p>
            <a:pPr algn="ctr"/>
            <a:r>
              <a:rPr lang="nl-NL" b="1" dirty="0"/>
              <a:t>Hoeveel flessen heb je nodig voor 10 behandelingen?</a:t>
            </a:r>
          </a:p>
        </p:txBody>
      </p:sp>
      <p:pic>
        <p:nvPicPr>
          <p:cNvPr id="12292" name="Picture 4" descr="https://assets.studyflow.nl/rekenen/oefeningen/rekenetalage/Meet-meetkunde/3/RE-VKVLZZ68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096" y="1715422"/>
            <a:ext cx="5402054" cy="13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98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13</a:t>
            </a:r>
            <a:endParaRPr lang="nl-NL" sz="2400" b="1" dirty="0">
              <a:solidFill>
                <a:srgbClr val="404040"/>
              </a:solidFill>
              <a:latin typeface="Arial"/>
              <a:cs typeface="Arial"/>
            </a:endParaRPr>
          </a:p>
        </p:txBody>
      </p:sp>
      <p:sp>
        <p:nvSpPr>
          <p:cNvPr id="10" name="TextBox 9"/>
          <p:cNvSpPr txBox="1"/>
          <p:nvPr/>
        </p:nvSpPr>
        <p:spPr>
          <a:xfrm>
            <a:off x="4283968" y="1628800"/>
            <a:ext cx="4464496" cy="2308324"/>
          </a:xfrm>
          <a:prstGeom prst="rect">
            <a:avLst/>
          </a:prstGeom>
          <a:noFill/>
        </p:spPr>
        <p:txBody>
          <a:bodyPr wrap="square" rtlCol="0">
            <a:spAutoFit/>
          </a:bodyPr>
          <a:lstStyle/>
          <a:p>
            <a:r>
              <a:rPr lang="nl-NL" dirty="0"/>
              <a:t>In 2014 is op deze school in Amsterdam het slagingspercentage van </a:t>
            </a:r>
            <a:r>
              <a:rPr lang="nl-NL" dirty="0" err="1"/>
              <a:t>vw</a:t>
            </a:r>
            <a:r>
              <a:rPr lang="nl-NL" dirty="0"/>
              <a:t>-leerlingen lager dan in 2013, toch slaagden er meer vwo-leerlingen</a:t>
            </a:r>
            <a:r>
              <a:rPr lang="nl-NL" dirty="0" smtClean="0"/>
              <a:t>.</a:t>
            </a:r>
          </a:p>
          <a:p>
            <a:endParaRPr lang="nl-NL" dirty="0"/>
          </a:p>
          <a:p>
            <a:r>
              <a:rPr lang="nl-NL" b="1" dirty="0"/>
              <a:t>Hoeveel vwo-leerlingen deden er meer mee aan het eindexamen van 2014 dan aan het eindexamen van 2013 op deze school?</a:t>
            </a:r>
          </a:p>
        </p:txBody>
      </p:sp>
      <p:pic>
        <p:nvPicPr>
          <p:cNvPr id="8" name="Picture 8"/>
          <p:cNvPicPr>
            <a:picLocks noChangeAspect="1"/>
          </p:cNvPicPr>
          <p:nvPr/>
        </p:nvPicPr>
        <p:blipFill>
          <a:blip r:embed="rId3"/>
          <a:stretch>
            <a:fillRect/>
          </a:stretch>
        </p:blipFill>
        <p:spPr>
          <a:xfrm>
            <a:off x="4355976" y="4077072"/>
            <a:ext cx="1155700" cy="673100"/>
          </a:xfrm>
          <a:prstGeom prst="rect">
            <a:avLst/>
          </a:prstGeom>
        </p:spPr>
      </p:pic>
      <p:pic>
        <p:nvPicPr>
          <p:cNvPr id="10246" name="Picture 6" descr="https://assets.studyflow.nl/rekenen/oefeningen/rekenetalage/Verbanden/R-84NNP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72" y="1484784"/>
            <a:ext cx="3372432" cy="360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80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14 </a:t>
            </a:r>
            <a:endParaRPr lang="nl-NL" sz="2400" b="1" dirty="0">
              <a:solidFill>
                <a:srgbClr val="404040"/>
              </a:solidFill>
              <a:latin typeface="Arial"/>
              <a:cs typeface="Arial"/>
            </a:endParaRPr>
          </a:p>
        </p:txBody>
      </p:sp>
      <p:sp>
        <p:nvSpPr>
          <p:cNvPr id="10" name="TextBox 9"/>
          <p:cNvSpPr txBox="1"/>
          <p:nvPr/>
        </p:nvSpPr>
        <p:spPr>
          <a:xfrm>
            <a:off x="1951399" y="4077072"/>
            <a:ext cx="5472608" cy="2031325"/>
          </a:xfrm>
          <a:prstGeom prst="rect">
            <a:avLst/>
          </a:prstGeom>
          <a:noFill/>
        </p:spPr>
        <p:txBody>
          <a:bodyPr wrap="square" rtlCol="0">
            <a:spAutoFit/>
          </a:bodyPr>
          <a:lstStyle/>
          <a:p>
            <a:pPr algn="ctr"/>
            <a:r>
              <a:rPr lang="nl-NL" dirty="0"/>
              <a:t>Aantal inwoners van Vlieland per leeftijdscategorie als percentage van het totale aantal inwoners van </a:t>
            </a:r>
            <a:r>
              <a:rPr lang="nl-NL" dirty="0" smtClean="0"/>
              <a:t>Vlieland</a:t>
            </a:r>
          </a:p>
          <a:p>
            <a:pPr algn="ctr"/>
            <a:endParaRPr lang="nl-NL" b="1" dirty="0">
              <a:latin typeface="Arial"/>
              <a:cs typeface="Arial"/>
            </a:endParaRPr>
          </a:p>
          <a:p>
            <a:pPr algn="ctr"/>
            <a:r>
              <a:rPr lang="nl-NL" dirty="0"/>
              <a:t>Vlieland heeft in totaal 1100 inwoners</a:t>
            </a:r>
          </a:p>
          <a:p>
            <a:pPr algn="ctr"/>
            <a:r>
              <a:rPr lang="nl-NL" b="1" dirty="0"/>
              <a:t>Hoeveel inwoners van 18 jaar en ouder heeft Vlieland in totaal?</a:t>
            </a:r>
          </a:p>
          <a:p>
            <a:pPr algn="ctr"/>
            <a:endParaRPr lang="nl-NL" b="1" dirty="0">
              <a:latin typeface="Arial"/>
              <a:cs typeface="Arial"/>
            </a:endParaRPr>
          </a:p>
        </p:txBody>
      </p:sp>
      <p:pic>
        <p:nvPicPr>
          <p:cNvPr id="8" name="Picture 8"/>
          <p:cNvPicPr>
            <a:picLocks noChangeAspect="1"/>
          </p:cNvPicPr>
          <p:nvPr/>
        </p:nvPicPr>
        <p:blipFill>
          <a:blip r:embed="rId3"/>
          <a:stretch>
            <a:fillRect/>
          </a:stretch>
        </p:blipFill>
        <p:spPr>
          <a:xfrm>
            <a:off x="4156285" y="5949280"/>
            <a:ext cx="1155700" cy="673100"/>
          </a:xfrm>
          <a:prstGeom prst="rect">
            <a:avLst/>
          </a:prstGeom>
        </p:spPr>
      </p:pic>
      <p:pic>
        <p:nvPicPr>
          <p:cNvPr id="11266" name="Picture 2" descr="https://assets.studyflow.nl/rekenen/oefeningen/rekenetalage/Verbanden/Z7QPXX-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251" y="980728"/>
            <a:ext cx="3526903" cy="292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32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15</a:t>
            </a:r>
            <a:endParaRPr lang="nl-NL" sz="2400" b="1" dirty="0">
              <a:solidFill>
                <a:srgbClr val="404040"/>
              </a:solidFill>
              <a:latin typeface="Arial"/>
              <a:cs typeface="Arial"/>
            </a:endParaRPr>
          </a:p>
        </p:txBody>
      </p:sp>
      <p:sp>
        <p:nvSpPr>
          <p:cNvPr id="10" name="TextBox 9"/>
          <p:cNvSpPr txBox="1"/>
          <p:nvPr/>
        </p:nvSpPr>
        <p:spPr>
          <a:xfrm>
            <a:off x="1951399" y="3952002"/>
            <a:ext cx="5472608" cy="1477328"/>
          </a:xfrm>
          <a:prstGeom prst="rect">
            <a:avLst/>
          </a:prstGeom>
          <a:noFill/>
        </p:spPr>
        <p:txBody>
          <a:bodyPr wrap="square" rtlCol="0">
            <a:spAutoFit/>
          </a:bodyPr>
          <a:lstStyle/>
          <a:p>
            <a:pPr algn="ctr"/>
            <a:r>
              <a:rPr lang="nl-NL" dirty="0"/>
              <a:t>De opbrengst van het eerste vaatje nieuwe haring gaat jaarlijks naar een goed doel</a:t>
            </a:r>
            <a:r>
              <a:rPr lang="nl-NL" dirty="0" smtClean="0"/>
              <a:t>.</a:t>
            </a:r>
          </a:p>
          <a:p>
            <a:pPr algn="ctr"/>
            <a:endParaRPr lang="nl-NL" dirty="0"/>
          </a:p>
          <a:p>
            <a:pPr algn="ctr"/>
            <a:r>
              <a:rPr lang="nl-NL" b="1" dirty="0"/>
              <a:t>Hoeveel hebben de goede doelen gemiddeld per jaar ontvangen over de periode 2006 tot en met 2009?</a:t>
            </a:r>
          </a:p>
        </p:txBody>
      </p:sp>
      <p:pic>
        <p:nvPicPr>
          <p:cNvPr id="8" name="Picture 8"/>
          <p:cNvPicPr>
            <a:picLocks noChangeAspect="1"/>
          </p:cNvPicPr>
          <p:nvPr/>
        </p:nvPicPr>
        <p:blipFill>
          <a:blip r:embed="rId3"/>
          <a:stretch>
            <a:fillRect/>
          </a:stretch>
        </p:blipFill>
        <p:spPr>
          <a:xfrm>
            <a:off x="3751599" y="5557454"/>
            <a:ext cx="1155700" cy="673100"/>
          </a:xfrm>
          <a:prstGeom prst="rect">
            <a:avLst/>
          </a:prstGeom>
        </p:spPr>
      </p:pic>
      <p:sp>
        <p:nvSpPr>
          <p:cNvPr id="12" name="TextBox 9"/>
          <p:cNvSpPr txBox="1"/>
          <p:nvPr/>
        </p:nvSpPr>
        <p:spPr>
          <a:xfrm>
            <a:off x="4860032" y="5697379"/>
            <a:ext cx="936104" cy="369332"/>
          </a:xfrm>
          <a:prstGeom prst="rect">
            <a:avLst/>
          </a:prstGeom>
          <a:noFill/>
        </p:spPr>
        <p:txBody>
          <a:bodyPr wrap="square" rtlCol="0">
            <a:spAutoFit/>
          </a:bodyPr>
          <a:lstStyle/>
          <a:p>
            <a:pPr algn="ctr"/>
            <a:r>
              <a:rPr lang="nl-NL" dirty="0" smtClean="0">
                <a:latin typeface="Arial"/>
                <a:cs typeface="Arial"/>
              </a:rPr>
              <a:t>euro</a:t>
            </a:r>
            <a:endParaRPr lang="nl-NL" b="1" dirty="0">
              <a:latin typeface="Arial"/>
              <a:cs typeface="Arial"/>
            </a:endParaRPr>
          </a:p>
        </p:txBody>
      </p:sp>
      <p:pic>
        <p:nvPicPr>
          <p:cNvPr id="5124" name="Picture 4" descr="https://assets.studyflow.nl/rekenen/oefeningen/rekenetalage/Verbanden/DYZ3RP8D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852194"/>
            <a:ext cx="3699082" cy="293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1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16</a:t>
            </a:r>
            <a:endParaRPr lang="nl-NL" sz="2400" b="1" dirty="0">
              <a:solidFill>
                <a:srgbClr val="404040"/>
              </a:solidFill>
              <a:latin typeface="Arial"/>
              <a:cs typeface="Arial"/>
            </a:endParaRPr>
          </a:p>
        </p:txBody>
      </p:sp>
      <p:sp>
        <p:nvSpPr>
          <p:cNvPr id="10" name="TextBox 9"/>
          <p:cNvSpPr txBox="1"/>
          <p:nvPr/>
        </p:nvSpPr>
        <p:spPr>
          <a:xfrm>
            <a:off x="1951399" y="2060848"/>
            <a:ext cx="5472608" cy="2308324"/>
          </a:xfrm>
          <a:prstGeom prst="rect">
            <a:avLst/>
          </a:prstGeom>
          <a:noFill/>
        </p:spPr>
        <p:txBody>
          <a:bodyPr wrap="square" rtlCol="0">
            <a:spAutoFit/>
          </a:bodyPr>
          <a:lstStyle/>
          <a:p>
            <a:r>
              <a:rPr lang="nl-NL" dirty="0"/>
              <a:t>In de Verenigde Staten wordt temperatuur aangegeven in graden Fahrenheit. Op het weerbericht wordt gezegd dat de temperatuur morgen 50 graden Fahrenheit is.</a:t>
            </a:r>
            <a:br>
              <a:rPr lang="nl-NL" dirty="0"/>
            </a:br>
            <a:r>
              <a:rPr lang="nl-NL" dirty="0"/>
              <a:t/>
            </a:r>
            <a:br>
              <a:rPr lang="nl-NL" dirty="0"/>
            </a:br>
            <a:r>
              <a:rPr lang="nl-NL" dirty="0"/>
              <a:t>Ga uit van de volgende regel</a:t>
            </a:r>
            <a:r>
              <a:rPr lang="nl-NL" dirty="0" smtClean="0"/>
              <a:t>:</a:t>
            </a:r>
          </a:p>
          <a:p>
            <a:r>
              <a:rPr lang="nl-NL" i="1" dirty="0" smtClean="0"/>
              <a:t>Aantal graden </a:t>
            </a:r>
            <a:r>
              <a:rPr lang="nl-NL" i="1" dirty="0" smtClean="0"/>
              <a:t>Celsius </a:t>
            </a:r>
            <a:r>
              <a:rPr lang="nl-NL" i="1" dirty="0" smtClean="0"/>
              <a:t>= (graden Fahrenheit – 32) × 5 ÷ 9</a:t>
            </a:r>
            <a:endParaRPr lang="nl-NL" i="1" dirty="0"/>
          </a:p>
          <a:p>
            <a:endParaRPr lang="nl-NL" b="1" dirty="0" smtClean="0"/>
          </a:p>
          <a:p>
            <a:r>
              <a:rPr lang="nl-NL" b="1" dirty="0" smtClean="0"/>
              <a:t>Wat </a:t>
            </a:r>
            <a:r>
              <a:rPr lang="nl-NL" b="1" dirty="0"/>
              <a:t>is morgen de temperatuur in graden Celsius?</a:t>
            </a:r>
          </a:p>
        </p:txBody>
      </p:sp>
      <p:pic>
        <p:nvPicPr>
          <p:cNvPr id="8" name="Picture 8"/>
          <p:cNvPicPr>
            <a:picLocks noChangeAspect="1"/>
          </p:cNvPicPr>
          <p:nvPr/>
        </p:nvPicPr>
        <p:blipFill>
          <a:blip r:embed="rId3"/>
          <a:stretch>
            <a:fillRect/>
          </a:stretch>
        </p:blipFill>
        <p:spPr>
          <a:xfrm>
            <a:off x="4109853" y="4509120"/>
            <a:ext cx="1155700" cy="673100"/>
          </a:xfrm>
          <a:prstGeom prst="rect">
            <a:avLst/>
          </a:prstGeom>
        </p:spPr>
      </p:pic>
    </p:spTree>
    <p:extLst>
      <p:ext uri="{BB962C8B-B14F-4D97-AF65-F5344CB8AC3E}">
        <p14:creationId xmlns:p14="http://schemas.microsoft.com/office/powerpoint/2010/main" val="424533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17</a:t>
            </a:r>
            <a:endParaRPr lang="nl-NL" sz="2400" b="1" dirty="0">
              <a:solidFill>
                <a:srgbClr val="404040"/>
              </a:solidFill>
              <a:latin typeface="Arial"/>
              <a:cs typeface="Arial"/>
            </a:endParaRPr>
          </a:p>
        </p:txBody>
      </p:sp>
      <p:sp>
        <p:nvSpPr>
          <p:cNvPr id="10" name="TextBox 9"/>
          <p:cNvSpPr txBox="1"/>
          <p:nvPr/>
        </p:nvSpPr>
        <p:spPr>
          <a:xfrm>
            <a:off x="1547664" y="2420888"/>
            <a:ext cx="5860961" cy="2031325"/>
          </a:xfrm>
          <a:prstGeom prst="rect">
            <a:avLst/>
          </a:prstGeom>
          <a:noFill/>
        </p:spPr>
        <p:txBody>
          <a:bodyPr wrap="square" rtlCol="0">
            <a:spAutoFit/>
          </a:bodyPr>
          <a:lstStyle/>
          <a:p>
            <a:pPr algn="ctr"/>
            <a:r>
              <a:rPr lang="nl-NL" dirty="0"/>
              <a:t>De Jamaicaanse </a:t>
            </a:r>
            <a:r>
              <a:rPr lang="nl-NL" dirty="0" smtClean="0"/>
              <a:t>atleet </a:t>
            </a:r>
            <a:r>
              <a:rPr lang="nl-NL" dirty="0" err="1"/>
              <a:t>Usain</a:t>
            </a:r>
            <a:r>
              <a:rPr lang="nl-NL" dirty="0"/>
              <a:t> Bolt behaalde op 16 augustus, 2009 in Berlijn een nieuw wereldrecord op de 100 meter hardlopen. Hij liep deze afstand in 9,58 seconden</a:t>
            </a:r>
            <a:r>
              <a:rPr lang="nl-NL" dirty="0" smtClean="0"/>
              <a:t>.</a:t>
            </a:r>
          </a:p>
          <a:p>
            <a:pPr algn="ctr"/>
            <a:endParaRPr lang="nl-NL" b="1" i="1" dirty="0">
              <a:latin typeface="Arial"/>
              <a:cs typeface="Arial"/>
            </a:endParaRPr>
          </a:p>
          <a:p>
            <a:pPr algn="ctr"/>
            <a:r>
              <a:rPr lang="nl-NL" b="1" dirty="0"/>
              <a:t>Wat was zijn gemiddelde snelheid in kilometer per uur?</a:t>
            </a:r>
          </a:p>
          <a:p>
            <a:pPr algn="ctr"/>
            <a:r>
              <a:rPr lang="nl-NL" i="1" dirty="0"/>
              <a:t>Rond af op 1 decimaal.</a:t>
            </a:r>
          </a:p>
          <a:p>
            <a:pPr algn="ct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3967622" y="4423615"/>
            <a:ext cx="1155700" cy="673100"/>
          </a:xfrm>
          <a:prstGeom prst="rect">
            <a:avLst/>
          </a:prstGeom>
        </p:spPr>
      </p:pic>
    </p:spTree>
    <p:extLst>
      <p:ext uri="{BB962C8B-B14F-4D97-AF65-F5344CB8AC3E}">
        <p14:creationId xmlns:p14="http://schemas.microsoft.com/office/powerpoint/2010/main" val="4021614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18</a:t>
            </a:r>
          </a:p>
        </p:txBody>
      </p:sp>
      <p:sp>
        <p:nvSpPr>
          <p:cNvPr id="10" name="TextBox 9"/>
          <p:cNvSpPr txBox="1"/>
          <p:nvPr/>
        </p:nvSpPr>
        <p:spPr>
          <a:xfrm>
            <a:off x="1951399" y="2204864"/>
            <a:ext cx="5472608" cy="2308324"/>
          </a:xfrm>
          <a:prstGeom prst="rect">
            <a:avLst/>
          </a:prstGeom>
          <a:noFill/>
        </p:spPr>
        <p:txBody>
          <a:bodyPr wrap="square" rtlCol="0">
            <a:spAutoFit/>
          </a:bodyPr>
          <a:lstStyle/>
          <a:p>
            <a:pPr algn="ctr"/>
            <a:r>
              <a:rPr lang="nl-NL" dirty="0"/>
              <a:t>Jan stort op 1 januari 2011 € 750 op zijn spaarrekening.</a:t>
            </a:r>
            <a:br>
              <a:rPr lang="nl-NL" dirty="0"/>
            </a:br>
            <a:r>
              <a:rPr lang="nl-NL" dirty="0"/>
              <a:t>Hij krijgt 2,1% rente per jaar.</a:t>
            </a:r>
          </a:p>
          <a:p>
            <a:pPr algn="ctr"/>
            <a:r>
              <a:rPr lang="nl-NL" dirty="0"/>
              <a:t>De rente wordt steeds op 1 januari gestort. Hij laat de ontvangen rente op zijn rekening staan</a:t>
            </a:r>
            <a:r>
              <a:rPr lang="nl-NL" dirty="0" smtClean="0"/>
              <a:t>.</a:t>
            </a:r>
          </a:p>
          <a:p>
            <a:pPr algn="ctr"/>
            <a:endParaRPr lang="nl-NL" dirty="0"/>
          </a:p>
          <a:p>
            <a:pPr algn="ctr"/>
            <a:r>
              <a:rPr lang="nl-NL" b="1" dirty="0"/>
              <a:t>Hoeveel geld staat er 2 januari, 2014 op zijn rekening?</a:t>
            </a:r>
          </a:p>
          <a:p>
            <a:pPr algn="ctr"/>
            <a:r>
              <a:rPr lang="nl-NL" i="1" dirty="0"/>
              <a:t>Rond je antwoord af op twee decimalen.</a:t>
            </a:r>
          </a:p>
          <a:p>
            <a:pPr algn="ctr"/>
            <a:endParaRPr lang="nl-NL" dirty="0"/>
          </a:p>
        </p:txBody>
      </p:sp>
      <p:pic>
        <p:nvPicPr>
          <p:cNvPr id="8" name="Picture 8"/>
          <p:cNvPicPr>
            <a:picLocks noChangeAspect="1"/>
          </p:cNvPicPr>
          <p:nvPr/>
        </p:nvPicPr>
        <p:blipFill>
          <a:blip r:embed="rId3"/>
          <a:stretch>
            <a:fillRect/>
          </a:stretch>
        </p:blipFill>
        <p:spPr>
          <a:xfrm>
            <a:off x="3967622" y="4509120"/>
            <a:ext cx="1155700" cy="673100"/>
          </a:xfrm>
          <a:prstGeom prst="rect">
            <a:avLst/>
          </a:prstGeom>
        </p:spPr>
      </p:pic>
      <p:sp>
        <p:nvSpPr>
          <p:cNvPr id="12" name="TextBox 9"/>
          <p:cNvSpPr txBox="1"/>
          <p:nvPr/>
        </p:nvSpPr>
        <p:spPr>
          <a:xfrm>
            <a:off x="5004048" y="4649045"/>
            <a:ext cx="792089" cy="369332"/>
          </a:xfrm>
          <a:prstGeom prst="rect">
            <a:avLst/>
          </a:prstGeom>
          <a:noFill/>
        </p:spPr>
        <p:txBody>
          <a:bodyPr wrap="square" rtlCol="0">
            <a:spAutoFit/>
          </a:bodyPr>
          <a:lstStyle/>
          <a:p>
            <a:pPr algn="ctr"/>
            <a:r>
              <a:rPr lang="nl-NL" dirty="0" smtClean="0">
                <a:latin typeface="Arial"/>
                <a:cs typeface="Arial"/>
              </a:rPr>
              <a:t>km</a:t>
            </a:r>
            <a:endParaRPr lang="nl-NL" b="1" dirty="0">
              <a:latin typeface="Arial"/>
              <a:cs typeface="Arial"/>
            </a:endParaRPr>
          </a:p>
        </p:txBody>
      </p:sp>
    </p:spTree>
    <p:extLst>
      <p:ext uri="{BB962C8B-B14F-4D97-AF65-F5344CB8AC3E}">
        <p14:creationId xmlns:p14="http://schemas.microsoft.com/office/powerpoint/2010/main" val="1718488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691680" y="1844824"/>
            <a:ext cx="5472608" cy="2585323"/>
          </a:xfrm>
          <a:prstGeom prst="rect">
            <a:avLst/>
          </a:prstGeom>
          <a:noFill/>
        </p:spPr>
        <p:txBody>
          <a:bodyPr wrap="square" rtlCol="0">
            <a:spAutoFit/>
          </a:bodyPr>
          <a:lstStyle/>
          <a:p>
            <a:pPr algn="ctr"/>
            <a:r>
              <a:rPr lang="nl-NL" dirty="0">
                <a:latin typeface="Arial"/>
                <a:cs typeface="Arial"/>
              </a:rPr>
              <a:t>De Duitse regering eist van grote bedrijven dat zeker 30 procent van hun commissarissen een vrouw is.</a:t>
            </a:r>
          </a:p>
          <a:p>
            <a:pPr algn="ctr"/>
            <a:r>
              <a:rPr lang="nl-NL" dirty="0">
                <a:latin typeface="Arial"/>
                <a:cs typeface="Arial"/>
              </a:rPr>
              <a:t>Bij 108 grote bedrijven moeten daarom in totaal minimaal 170 vrouwelijke commissarissen zijn.</a:t>
            </a:r>
          </a:p>
          <a:p>
            <a:pPr algn="ctr"/>
            <a:endParaRPr lang="nl-NL" dirty="0">
              <a:latin typeface="Arial"/>
              <a:cs typeface="Arial"/>
            </a:endParaRPr>
          </a:p>
          <a:p>
            <a:pPr algn="ctr"/>
            <a:r>
              <a:rPr lang="nl-NL" b="1" dirty="0">
                <a:latin typeface="Arial"/>
                <a:cs typeface="Arial"/>
              </a:rPr>
              <a:t>Hoeveel commissarissen hebben deze 108 bedrijven gemiddeld?</a:t>
            </a:r>
          </a:p>
          <a:p>
            <a:pPr algn="ctr"/>
            <a:r>
              <a:rPr lang="nl-NL" i="1" dirty="0">
                <a:latin typeface="Arial"/>
                <a:cs typeface="Arial"/>
              </a:rPr>
              <a:t>Rond af op een geheel getal.</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4019897" y="4653136"/>
            <a:ext cx="1155700" cy="673100"/>
          </a:xfrm>
          <a:prstGeom prst="rect">
            <a:avLst/>
          </a:prstGeom>
        </p:spPr>
      </p:pic>
    </p:spTree>
    <p:extLst>
      <p:ext uri="{BB962C8B-B14F-4D97-AF65-F5344CB8AC3E}">
        <p14:creationId xmlns:p14="http://schemas.microsoft.com/office/powerpoint/2010/main" val="60513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19</a:t>
            </a:r>
            <a:endParaRPr lang="nl-NL" sz="2400" b="1" dirty="0">
              <a:solidFill>
                <a:srgbClr val="404040"/>
              </a:solidFill>
              <a:latin typeface="Arial"/>
              <a:cs typeface="Arial"/>
            </a:endParaRPr>
          </a:p>
        </p:txBody>
      </p:sp>
      <p:sp>
        <p:nvSpPr>
          <p:cNvPr id="10" name="TextBox 9"/>
          <p:cNvSpPr txBox="1"/>
          <p:nvPr/>
        </p:nvSpPr>
        <p:spPr>
          <a:xfrm>
            <a:off x="1951399" y="3587479"/>
            <a:ext cx="5472608" cy="2308324"/>
          </a:xfrm>
          <a:prstGeom prst="rect">
            <a:avLst/>
          </a:prstGeom>
          <a:noFill/>
        </p:spPr>
        <p:txBody>
          <a:bodyPr wrap="square" rtlCol="0">
            <a:spAutoFit/>
          </a:bodyPr>
          <a:lstStyle/>
          <a:p>
            <a:pPr algn="ctr"/>
            <a:r>
              <a:rPr lang="nl-NL" dirty="0"/>
              <a:t>Je koopt deze jas.</a:t>
            </a:r>
          </a:p>
          <a:p>
            <a:pPr algn="ctr"/>
            <a:r>
              <a:rPr lang="nl-NL" dirty="0"/>
              <a:t>De jas was al eerder afgeprijsd met een korting van 35%.</a:t>
            </a:r>
            <a:br>
              <a:rPr lang="nl-NL" dirty="0"/>
            </a:br>
            <a:r>
              <a:rPr lang="nl-NL" dirty="0"/>
              <a:t>Bij de kassa krijg je nog eens extra korting van 25%.</a:t>
            </a:r>
          </a:p>
          <a:p>
            <a:pPr algn="ctr"/>
            <a:r>
              <a:rPr lang="nl-NL" b="1" dirty="0"/>
              <a:t>Hoeveel procent korting krijg je in totaal? </a:t>
            </a:r>
            <a:br>
              <a:rPr lang="nl-NL" b="1" dirty="0"/>
            </a:br>
            <a:endParaRPr lang="nl-NL" b="1" dirty="0"/>
          </a:p>
          <a:p>
            <a:pPr algn="ctr"/>
            <a:r>
              <a:rPr lang="nl-NL" i="1" dirty="0"/>
              <a:t>Rond je antwoord af op 1 decimaal.</a:t>
            </a:r>
          </a:p>
          <a:p>
            <a:pPr algn="ctr"/>
            <a:r>
              <a:rPr lang="nl-NL" dirty="0"/>
              <a:t/>
            </a:r>
            <a:br>
              <a:rPr lang="nl-NL" dirty="0"/>
            </a:b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4042792" y="5559253"/>
            <a:ext cx="1155700" cy="673100"/>
          </a:xfrm>
          <a:prstGeom prst="rect">
            <a:avLst/>
          </a:prstGeom>
        </p:spPr>
      </p:pic>
      <p:pic>
        <p:nvPicPr>
          <p:cNvPr id="7172" name="Picture 4" descr="https://assets.studyflow.nl/rekenen/toetsen/clustertoetsen/2F/CLT9/CLT9-2F-08-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874" y="1149373"/>
            <a:ext cx="1997658" cy="199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655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20</a:t>
            </a:r>
            <a:endParaRPr lang="nl-NL" sz="2400" b="1" dirty="0">
              <a:solidFill>
                <a:srgbClr val="404040"/>
              </a:solidFill>
              <a:latin typeface="Arial"/>
              <a:cs typeface="Arial"/>
            </a:endParaRPr>
          </a:p>
        </p:txBody>
      </p:sp>
      <p:sp>
        <p:nvSpPr>
          <p:cNvPr id="10" name="TextBox 9"/>
          <p:cNvSpPr txBox="1"/>
          <p:nvPr/>
        </p:nvSpPr>
        <p:spPr>
          <a:xfrm>
            <a:off x="3861653" y="2456613"/>
            <a:ext cx="3734683" cy="1477328"/>
          </a:xfrm>
          <a:prstGeom prst="rect">
            <a:avLst/>
          </a:prstGeom>
          <a:noFill/>
        </p:spPr>
        <p:txBody>
          <a:bodyPr wrap="square" rtlCol="0">
            <a:spAutoFit/>
          </a:bodyPr>
          <a:lstStyle/>
          <a:p>
            <a:r>
              <a:rPr lang="nl-NL" dirty="0"/>
              <a:t>De twee gebouwen zijn op dezelfde schaal getekend. De werkelijke hoogte van de Eiffeltoren is 320,5 meter.</a:t>
            </a:r>
          </a:p>
          <a:p>
            <a:r>
              <a:rPr lang="nl-NL" b="1" dirty="0"/>
              <a:t>Hoe hoog is de Taipei 101?</a:t>
            </a:r>
          </a:p>
          <a:p>
            <a:r>
              <a:rPr lang="nl-NL" i="1" dirty="0"/>
              <a:t>Rond af op een geheel getal.</a:t>
            </a:r>
          </a:p>
        </p:txBody>
      </p:sp>
      <p:pic>
        <p:nvPicPr>
          <p:cNvPr id="8" name="Picture 8"/>
          <p:cNvPicPr>
            <a:picLocks noChangeAspect="1"/>
          </p:cNvPicPr>
          <p:nvPr/>
        </p:nvPicPr>
        <p:blipFill>
          <a:blip r:embed="rId3"/>
          <a:stretch>
            <a:fillRect/>
          </a:stretch>
        </p:blipFill>
        <p:spPr>
          <a:xfrm>
            <a:off x="3995936" y="4167106"/>
            <a:ext cx="1155700" cy="673100"/>
          </a:xfrm>
          <a:prstGeom prst="rect">
            <a:avLst/>
          </a:prstGeom>
        </p:spPr>
      </p:pic>
      <p:pic>
        <p:nvPicPr>
          <p:cNvPr id="16388" name="Picture 4" descr="https://assets.studyflow.nl/rekenen/oefeningen/verhoudingen-basis/2/21-2-87-v-r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47" y="1268760"/>
            <a:ext cx="2849703" cy="446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6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2</a:t>
            </a:r>
            <a:endParaRPr lang="nl-NL" sz="2400" b="1" dirty="0">
              <a:solidFill>
                <a:srgbClr val="404040"/>
              </a:solidFill>
              <a:latin typeface="Arial"/>
              <a:cs typeface="Arial"/>
            </a:endParaRPr>
          </a:p>
        </p:txBody>
      </p:sp>
      <p:sp>
        <p:nvSpPr>
          <p:cNvPr id="3" name="TextBox 2"/>
          <p:cNvSpPr txBox="1"/>
          <p:nvPr/>
        </p:nvSpPr>
        <p:spPr>
          <a:xfrm>
            <a:off x="2179196" y="5626190"/>
            <a:ext cx="184666" cy="369332"/>
          </a:xfrm>
          <a:prstGeom prst="rect">
            <a:avLst/>
          </a:prstGeom>
          <a:noFill/>
        </p:spPr>
        <p:txBody>
          <a:bodyPr wrap="none" rtlCol="0">
            <a:spAutoFit/>
          </a:bodyPr>
          <a:lstStyle/>
          <a:p>
            <a:endParaRPr lang="en-US" dirty="0"/>
          </a:p>
        </p:txBody>
      </p:sp>
      <p:sp>
        <p:nvSpPr>
          <p:cNvPr id="10" name="TextBox 9"/>
          <p:cNvSpPr txBox="1"/>
          <p:nvPr/>
        </p:nvSpPr>
        <p:spPr>
          <a:xfrm>
            <a:off x="1907704" y="1918404"/>
            <a:ext cx="5472608" cy="2585323"/>
          </a:xfrm>
          <a:prstGeom prst="rect">
            <a:avLst/>
          </a:prstGeom>
          <a:noFill/>
        </p:spPr>
        <p:txBody>
          <a:bodyPr wrap="square" rtlCol="0">
            <a:spAutoFit/>
          </a:bodyPr>
          <a:lstStyle/>
          <a:p>
            <a:pPr algn="ctr"/>
            <a:r>
              <a:rPr lang="nl-NL" dirty="0"/>
              <a:t>Maartje leest tijdens haar studie voor het vak psychologie een Nederlands en een Engels boek. Het Nederlandse boek heeft in totaal 672 pagina's en het Engelse boek 633 pagina's. Ze doet 8 minuten over een pagina uit het Nederlandse boek en 10 minuten over een pagina uit het Engelse boek. Maartje leest gemiddeld twee uur per dag.</a:t>
            </a:r>
          </a:p>
          <a:p>
            <a:pPr algn="ctr"/>
            <a:r>
              <a:rPr lang="nl-NL" b="1" dirty="0"/>
              <a:t>Hoeveel dagen doet Maartje over deze twee boeken?</a:t>
            </a:r>
          </a:p>
          <a:p>
            <a:pPr algn="ctr"/>
            <a:r>
              <a:rPr lang="nl-NL" i="1" dirty="0"/>
              <a:t>Rond af op een geheel getal.</a:t>
            </a:r>
          </a:p>
        </p:txBody>
      </p:sp>
      <p:pic>
        <p:nvPicPr>
          <p:cNvPr id="8" name="Picture 8"/>
          <p:cNvPicPr>
            <a:picLocks noChangeAspect="1"/>
          </p:cNvPicPr>
          <p:nvPr/>
        </p:nvPicPr>
        <p:blipFill>
          <a:blip r:embed="rId3"/>
          <a:stretch>
            <a:fillRect/>
          </a:stretch>
        </p:blipFill>
        <p:spPr>
          <a:xfrm>
            <a:off x="4066158" y="4700116"/>
            <a:ext cx="1155700" cy="673100"/>
          </a:xfrm>
          <a:prstGeom prst="rect">
            <a:avLst/>
          </a:prstGeom>
        </p:spPr>
      </p:pic>
    </p:spTree>
    <p:extLst>
      <p:ext uri="{BB962C8B-B14F-4D97-AF65-F5344CB8AC3E}">
        <p14:creationId xmlns:p14="http://schemas.microsoft.com/office/powerpoint/2010/main" val="102244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3</a:t>
            </a:r>
            <a:endParaRPr lang="nl-NL" sz="2400" b="1" dirty="0">
              <a:solidFill>
                <a:srgbClr val="404040"/>
              </a:solidFill>
              <a:latin typeface="Arial"/>
              <a:cs typeface="Arial"/>
            </a:endParaRPr>
          </a:p>
        </p:txBody>
      </p:sp>
      <p:sp>
        <p:nvSpPr>
          <p:cNvPr id="3" name="TextBox 2"/>
          <p:cNvSpPr txBox="1"/>
          <p:nvPr/>
        </p:nvSpPr>
        <p:spPr>
          <a:xfrm>
            <a:off x="2179196" y="8172236"/>
            <a:ext cx="184666" cy="369332"/>
          </a:xfrm>
          <a:prstGeom prst="rect">
            <a:avLst/>
          </a:prstGeom>
          <a:noFill/>
        </p:spPr>
        <p:txBody>
          <a:bodyPr wrap="none" rtlCol="0">
            <a:spAutoFit/>
          </a:bodyPr>
          <a:lstStyle/>
          <a:p>
            <a:endParaRPr lang="en-US" dirty="0"/>
          </a:p>
        </p:txBody>
      </p:sp>
      <p:sp>
        <p:nvSpPr>
          <p:cNvPr id="10" name="TextBox 9"/>
          <p:cNvSpPr txBox="1"/>
          <p:nvPr/>
        </p:nvSpPr>
        <p:spPr>
          <a:xfrm>
            <a:off x="1439652" y="4089846"/>
            <a:ext cx="6264696" cy="369332"/>
          </a:xfrm>
          <a:prstGeom prst="rect">
            <a:avLst/>
          </a:prstGeom>
          <a:noFill/>
        </p:spPr>
        <p:txBody>
          <a:bodyPr wrap="square" rtlCol="0">
            <a:spAutoFit/>
          </a:bodyPr>
          <a:lstStyle/>
          <a:p>
            <a:pPr algn="ctr"/>
            <a:r>
              <a:rPr lang="nl-NL" b="1" dirty="0">
                <a:latin typeface="Arial"/>
                <a:cs typeface="Arial"/>
              </a:rPr>
              <a:t>Welk land heeft de kleinste CO2-uitstoot per inwoner?</a:t>
            </a:r>
          </a:p>
        </p:txBody>
      </p:sp>
      <p:pic>
        <p:nvPicPr>
          <p:cNvPr id="1028" name="Picture 4" descr="https://assets.studyflow.nl/rekenen/oefeningen/rekenetalage/Getallen-en-bewerkingen/2/M-ZGL6Z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285" y="1353542"/>
            <a:ext cx="5791430" cy="24837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p:cNvSpPr txBox="1"/>
          <p:nvPr/>
        </p:nvSpPr>
        <p:spPr>
          <a:xfrm>
            <a:off x="3550078" y="4737918"/>
            <a:ext cx="2043844" cy="923330"/>
          </a:xfrm>
          <a:prstGeom prst="rect">
            <a:avLst/>
          </a:prstGeom>
          <a:noFill/>
        </p:spPr>
        <p:txBody>
          <a:bodyPr wrap="square" rtlCol="0">
            <a:spAutoFit/>
          </a:bodyPr>
          <a:lstStyle/>
          <a:p>
            <a:pPr marL="342900" indent="-342900">
              <a:buAutoNum type="alphaUcPeriod"/>
            </a:pPr>
            <a:r>
              <a:rPr lang="nl-NL" b="1" dirty="0" smtClean="0">
                <a:latin typeface="Arial"/>
                <a:cs typeface="Arial"/>
              </a:rPr>
              <a:t>Nederland</a:t>
            </a:r>
          </a:p>
          <a:p>
            <a:pPr marL="342900" indent="-342900">
              <a:buAutoNum type="alphaUcPeriod"/>
            </a:pPr>
            <a:r>
              <a:rPr lang="nl-NL" b="1" dirty="0" smtClean="0">
                <a:latin typeface="Arial"/>
                <a:cs typeface="Arial"/>
              </a:rPr>
              <a:t>Rusland</a:t>
            </a:r>
          </a:p>
          <a:p>
            <a:pPr marL="342900" indent="-342900">
              <a:buAutoNum type="alphaUcPeriod"/>
            </a:pPr>
            <a:r>
              <a:rPr lang="nl-NL" b="1" dirty="0" smtClean="0">
                <a:latin typeface="Arial"/>
                <a:cs typeface="Arial"/>
              </a:rPr>
              <a:t>Turkije</a:t>
            </a:r>
            <a:endParaRPr lang="nl-NL" b="1" dirty="0">
              <a:latin typeface="Arial"/>
              <a:cs typeface="Arial"/>
            </a:endParaRPr>
          </a:p>
        </p:txBody>
      </p:sp>
    </p:spTree>
    <p:extLst>
      <p:ext uri="{BB962C8B-B14F-4D97-AF65-F5344CB8AC3E}">
        <p14:creationId xmlns:p14="http://schemas.microsoft.com/office/powerpoint/2010/main" val="96460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4</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832553" y="2926234"/>
            <a:ext cx="5472608" cy="2862322"/>
          </a:xfrm>
          <a:prstGeom prst="rect">
            <a:avLst/>
          </a:prstGeom>
          <a:noFill/>
        </p:spPr>
        <p:txBody>
          <a:bodyPr wrap="square" rtlCol="0">
            <a:spAutoFit/>
          </a:bodyPr>
          <a:lstStyle/>
          <a:p>
            <a:pPr algn="ctr"/>
            <a:r>
              <a:rPr lang="nl-NL" dirty="0">
                <a:latin typeface="Arial"/>
                <a:cs typeface="Arial"/>
              </a:rPr>
              <a:t>Afgelegde afstand door personen naar vervoerswijze, 2012</a:t>
            </a:r>
          </a:p>
          <a:p>
            <a:pPr algn="ctr"/>
            <a:endParaRPr lang="nl-NL" dirty="0">
              <a:latin typeface="Arial"/>
              <a:cs typeface="Arial"/>
            </a:endParaRPr>
          </a:p>
          <a:p>
            <a:pPr algn="ctr"/>
            <a:r>
              <a:rPr lang="nl-NL" dirty="0">
                <a:latin typeface="Arial"/>
                <a:cs typeface="Arial"/>
              </a:rPr>
              <a:t>In 2012 werd 14,88 miljard kilometer met de fiets afgelegd.</a:t>
            </a:r>
          </a:p>
          <a:p>
            <a:pPr algn="ctr"/>
            <a:r>
              <a:rPr lang="nl-NL" dirty="0">
                <a:latin typeface="Arial"/>
                <a:cs typeface="Arial"/>
              </a:rPr>
              <a:t>In 2012 waren er 5,3 miljoen fietsers</a:t>
            </a:r>
            <a:r>
              <a:rPr lang="nl-NL" dirty="0" smtClean="0">
                <a:latin typeface="Arial"/>
                <a:cs typeface="Arial"/>
              </a:rPr>
              <a:t>.</a:t>
            </a:r>
          </a:p>
          <a:p>
            <a:pPr algn="ctr"/>
            <a:endParaRPr lang="nl-NL" dirty="0">
              <a:latin typeface="Arial"/>
              <a:cs typeface="Arial"/>
            </a:endParaRPr>
          </a:p>
          <a:p>
            <a:pPr algn="ctr"/>
            <a:r>
              <a:rPr lang="nl-NL" b="1" dirty="0">
                <a:latin typeface="Arial"/>
                <a:cs typeface="Arial"/>
              </a:rPr>
              <a:t>Hoeveel kilometer werd gemiddeld per fietser per dag afgelegd in 2012?</a:t>
            </a:r>
          </a:p>
          <a:p>
            <a:pPr algn="ctr"/>
            <a:r>
              <a:rPr lang="nl-NL" i="1" dirty="0">
                <a:latin typeface="Arial"/>
                <a:cs typeface="Arial"/>
              </a:rPr>
              <a:t>Rond af op één decimaal.</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4060815" y="5922210"/>
            <a:ext cx="1155700" cy="673100"/>
          </a:xfrm>
          <a:prstGeom prst="rect">
            <a:avLst/>
          </a:prstGeom>
        </p:spPr>
      </p:pic>
      <p:pic>
        <p:nvPicPr>
          <p:cNvPr id="4100" name="Picture 4" descr="https://assets.studyflow.nl/rekenen/oefeningen/rekenetalage/Getallen-en-bewerkingen/6LQWWY7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912333"/>
            <a:ext cx="3312368" cy="16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0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5</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601794" y="4149080"/>
            <a:ext cx="5472608" cy="1477328"/>
          </a:xfrm>
          <a:prstGeom prst="rect">
            <a:avLst/>
          </a:prstGeom>
          <a:noFill/>
        </p:spPr>
        <p:txBody>
          <a:bodyPr wrap="square" rtlCol="0">
            <a:spAutoFit/>
          </a:bodyPr>
          <a:lstStyle/>
          <a:p>
            <a:pPr algn="ctr"/>
            <a:r>
              <a:rPr lang="nl-NL" dirty="0" smtClean="0"/>
              <a:t>In 2008 kostte een elektrische fiets gemiddeld € 1890,70.</a:t>
            </a:r>
          </a:p>
          <a:p>
            <a:pPr algn="ctr"/>
            <a:r>
              <a:rPr lang="nl-NL" b="1" dirty="0" smtClean="0"/>
              <a:t>Hoeveel miljoen euro is de totale waarde van de verkoop van elektrische fietsen in dat jaar?</a:t>
            </a:r>
          </a:p>
          <a:p>
            <a:pPr algn="ctr"/>
            <a:r>
              <a:rPr lang="nl-NL" i="1" dirty="0" smtClean="0"/>
              <a:t>Rond af op hele miljoenen.</a:t>
            </a:r>
            <a:endParaRPr lang="nl-NL" i="1" dirty="0"/>
          </a:p>
        </p:txBody>
      </p:sp>
      <p:pic>
        <p:nvPicPr>
          <p:cNvPr id="8" name="Picture 8"/>
          <p:cNvPicPr>
            <a:picLocks noChangeAspect="1"/>
          </p:cNvPicPr>
          <p:nvPr/>
        </p:nvPicPr>
        <p:blipFill>
          <a:blip r:embed="rId3"/>
          <a:stretch>
            <a:fillRect/>
          </a:stretch>
        </p:blipFill>
        <p:spPr>
          <a:xfrm>
            <a:off x="3700964" y="5954872"/>
            <a:ext cx="1155700" cy="673100"/>
          </a:xfrm>
          <a:prstGeom prst="rect">
            <a:avLst/>
          </a:prstGeom>
        </p:spPr>
      </p:pic>
      <p:pic>
        <p:nvPicPr>
          <p:cNvPr id="17410" name="Picture 2" descr="https://assets.studyflow.nl/rekenen/oefeningen/rekenetalage/Getallen-en-bewerkingen/2/R8KP6Y7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529" y="939874"/>
            <a:ext cx="4014571" cy="315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8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6</a:t>
            </a:r>
            <a:endParaRPr lang="nl-NL" sz="2400" b="1" dirty="0">
              <a:solidFill>
                <a:srgbClr val="404040"/>
              </a:solidFill>
              <a:latin typeface="Arial"/>
              <a:cs typeface="Arial"/>
            </a:endParaRPr>
          </a:p>
        </p:txBody>
      </p:sp>
      <p:sp>
        <p:nvSpPr>
          <p:cNvPr id="3" name="TextBox 2"/>
          <p:cNvSpPr txBox="1"/>
          <p:nvPr/>
        </p:nvSpPr>
        <p:spPr>
          <a:xfrm>
            <a:off x="2179196" y="6000636"/>
            <a:ext cx="184666" cy="369332"/>
          </a:xfrm>
          <a:prstGeom prst="rect">
            <a:avLst/>
          </a:prstGeom>
          <a:noFill/>
        </p:spPr>
        <p:txBody>
          <a:bodyPr wrap="none" rtlCol="0">
            <a:spAutoFit/>
          </a:bodyPr>
          <a:lstStyle/>
          <a:p>
            <a:endParaRPr lang="en-US" dirty="0"/>
          </a:p>
        </p:txBody>
      </p:sp>
      <p:sp>
        <p:nvSpPr>
          <p:cNvPr id="10" name="TextBox 9"/>
          <p:cNvSpPr txBox="1"/>
          <p:nvPr/>
        </p:nvSpPr>
        <p:spPr>
          <a:xfrm>
            <a:off x="1899908" y="3777312"/>
            <a:ext cx="5472608" cy="1754326"/>
          </a:xfrm>
          <a:prstGeom prst="rect">
            <a:avLst/>
          </a:prstGeom>
          <a:noFill/>
        </p:spPr>
        <p:txBody>
          <a:bodyPr wrap="square" rtlCol="0">
            <a:spAutoFit/>
          </a:bodyPr>
          <a:lstStyle/>
          <a:p>
            <a:pPr algn="ctr"/>
            <a:r>
              <a:rPr lang="nl-NL" dirty="0"/>
              <a:t>Brenda heeft vier zakjes met elastiekjes en twee zakjes met sluitingen gekocht. Hiermee maakt en verkoopt ze zoveel mogelijk armbandjes. Voor één armbandje gebruikt ze 45 elastiekjes en één sluiting.</a:t>
            </a:r>
          </a:p>
          <a:p>
            <a:pPr algn="ctr"/>
            <a:endParaRPr lang="nl-NL" dirty="0"/>
          </a:p>
          <a:p>
            <a:pPr algn="ctr"/>
            <a:r>
              <a:rPr lang="nl-NL" b="1" dirty="0"/>
              <a:t>Hoeveel euro bedraagt de totale winst?</a:t>
            </a:r>
          </a:p>
        </p:txBody>
      </p:sp>
      <p:pic>
        <p:nvPicPr>
          <p:cNvPr id="8" name="Picture 8"/>
          <p:cNvPicPr>
            <a:picLocks noChangeAspect="1"/>
          </p:cNvPicPr>
          <p:nvPr/>
        </p:nvPicPr>
        <p:blipFill>
          <a:blip r:embed="rId3"/>
          <a:stretch>
            <a:fillRect/>
          </a:stretch>
        </p:blipFill>
        <p:spPr>
          <a:xfrm>
            <a:off x="3994150" y="5708228"/>
            <a:ext cx="1155700" cy="673100"/>
          </a:xfrm>
          <a:prstGeom prst="rect">
            <a:avLst/>
          </a:prstGeom>
        </p:spPr>
      </p:pic>
      <p:pic>
        <p:nvPicPr>
          <p:cNvPr id="3076" name="Picture 4" descr="https://assets.studyflow.nl/rekenen/oefeningen/rekenetalage/Getallen-en-bewerkingen/RKMWKWW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862" y="1139150"/>
            <a:ext cx="4544700" cy="225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4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7</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7925" y="1053889"/>
            <a:ext cx="5472608" cy="4247317"/>
          </a:xfrm>
          <a:prstGeom prst="rect">
            <a:avLst/>
          </a:prstGeom>
          <a:noFill/>
        </p:spPr>
        <p:txBody>
          <a:bodyPr wrap="square" rtlCol="0">
            <a:spAutoFit/>
          </a:bodyPr>
          <a:lstStyle/>
          <a:p>
            <a:pPr algn="ctr"/>
            <a:r>
              <a:rPr lang="nl-NL" dirty="0">
                <a:latin typeface="Arial"/>
                <a:cs typeface="Arial"/>
              </a:rPr>
              <a:t>Bij de marathon van Rotterdam finishten de twee snelste lopers in</a:t>
            </a:r>
            <a:r>
              <a:rPr lang="nl-NL" dirty="0" smtClean="0">
                <a:latin typeface="Arial"/>
                <a:cs typeface="Arial"/>
              </a:rPr>
              <a:t>:</a:t>
            </a:r>
          </a:p>
          <a:p>
            <a:pPr algn="ctr"/>
            <a:endParaRPr lang="nl-NL" dirty="0">
              <a:latin typeface="Arial"/>
              <a:cs typeface="Arial"/>
            </a:endParaRPr>
          </a:p>
          <a:p>
            <a:pPr algn="ctr"/>
            <a:endParaRPr lang="nl-NL" dirty="0" smtClean="0">
              <a:latin typeface="Arial"/>
              <a:cs typeface="Arial"/>
            </a:endParaRPr>
          </a:p>
          <a:p>
            <a:pPr algn="ctr"/>
            <a:endParaRPr lang="nl-NL" dirty="0">
              <a:latin typeface="Arial"/>
              <a:cs typeface="Arial"/>
            </a:endParaRPr>
          </a:p>
          <a:p>
            <a:pPr algn="ctr"/>
            <a:endParaRPr lang="nl-NL" dirty="0" smtClean="0">
              <a:latin typeface="Arial"/>
              <a:cs typeface="Arial"/>
            </a:endParaRPr>
          </a:p>
          <a:p>
            <a:pPr algn="ctr"/>
            <a:endParaRPr lang="nl-NL" dirty="0">
              <a:latin typeface="Arial"/>
              <a:cs typeface="Arial"/>
            </a:endParaRPr>
          </a:p>
          <a:p>
            <a:pPr algn="ctr"/>
            <a:endParaRPr lang="nl-NL" dirty="0" smtClean="0">
              <a:latin typeface="Arial"/>
              <a:cs typeface="Arial"/>
            </a:endParaRPr>
          </a:p>
          <a:p>
            <a:pPr algn="ctr"/>
            <a:endParaRPr lang="nl-NL" dirty="0">
              <a:latin typeface="Arial"/>
              <a:cs typeface="Arial"/>
            </a:endParaRPr>
          </a:p>
          <a:p>
            <a:pPr algn="ctr"/>
            <a:endParaRPr lang="nl-NL" dirty="0">
              <a:latin typeface="Arial"/>
              <a:cs typeface="Arial"/>
            </a:endParaRPr>
          </a:p>
          <a:p>
            <a:pPr algn="ctr"/>
            <a:r>
              <a:rPr lang="nl-NL" dirty="0">
                <a:latin typeface="Arial"/>
                <a:cs typeface="Arial"/>
              </a:rPr>
              <a:t>Een marathon is 42,195 </a:t>
            </a:r>
            <a:r>
              <a:rPr lang="nl-NL" dirty="0" smtClean="0">
                <a:latin typeface="Arial"/>
                <a:cs typeface="Arial"/>
              </a:rPr>
              <a:t>km</a:t>
            </a:r>
          </a:p>
          <a:p>
            <a:pPr algn="ctr"/>
            <a:endParaRPr lang="nl-NL" dirty="0">
              <a:latin typeface="Arial"/>
              <a:cs typeface="Arial"/>
            </a:endParaRPr>
          </a:p>
          <a:p>
            <a:pPr algn="ctr"/>
            <a:r>
              <a:rPr lang="nl-NL" b="1" dirty="0">
                <a:latin typeface="Arial"/>
                <a:cs typeface="Arial"/>
              </a:rPr>
              <a:t>Hoeveel meter achterstand had Megan op het moment dat </a:t>
            </a:r>
            <a:r>
              <a:rPr lang="nl-NL" b="1" dirty="0" err="1">
                <a:latin typeface="Arial"/>
                <a:cs typeface="Arial"/>
              </a:rPr>
              <a:t>Kipsang</a:t>
            </a:r>
            <a:r>
              <a:rPr lang="nl-NL" b="1" dirty="0">
                <a:latin typeface="Arial"/>
                <a:cs typeface="Arial"/>
              </a:rPr>
              <a:t> finishte?</a:t>
            </a:r>
          </a:p>
          <a:p>
            <a:pPr algn="ctr"/>
            <a:r>
              <a:rPr lang="nl-NL" i="1" dirty="0">
                <a:latin typeface="Arial"/>
                <a:cs typeface="Arial"/>
              </a:rPr>
              <a:t>Rond af op een heel getal.</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4136379" y="5453727"/>
            <a:ext cx="1155700" cy="673100"/>
          </a:xfrm>
          <a:prstGeom prst="rect">
            <a:avLst/>
          </a:prstGeom>
        </p:spPr>
      </p:pic>
      <p:pic>
        <p:nvPicPr>
          <p:cNvPr id="15364" name="Picture 4" descr="https://assets.studyflow.nl/rekenen/oefeningen/rekenetalage/Meet-meetkunde/3/RE-7Y8Y4ZNQ.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4128" y="1916832"/>
            <a:ext cx="4374136" cy="165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4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8</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616098" y="2134901"/>
            <a:ext cx="6196262" cy="1754326"/>
          </a:xfrm>
          <a:prstGeom prst="rect">
            <a:avLst/>
          </a:prstGeom>
          <a:noFill/>
        </p:spPr>
        <p:txBody>
          <a:bodyPr wrap="square" rtlCol="0">
            <a:spAutoFit/>
          </a:bodyPr>
          <a:lstStyle/>
          <a:p>
            <a:pPr algn="ctr"/>
            <a:r>
              <a:rPr lang="nl-NL" dirty="0">
                <a:latin typeface="Arial"/>
                <a:cs typeface="Arial"/>
              </a:rPr>
              <a:t>Je gaat kleding verzenden in kartonnen dozen met een binnenmaat van 54 × 40 × 24 cm.</a:t>
            </a:r>
          </a:p>
          <a:p>
            <a:pPr algn="ctr"/>
            <a:r>
              <a:rPr lang="nl-NL" dirty="0">
                <a:latin typeface="Arial"/>
                <a:cs typeface="Arial"/>
              </a:rPr>
              <a:t>Het gemiddelde gewicht van de kleding is 325 kilo per m³</a:t>
            </a:r>
            <a:r>
              <a:rPr lang="nl-NL" dirty="0" smtClean="0">
                <a:latin typeface="Arial"/>
                <a:cs typeface="Arial"/>
              </a:rPr>
              <a:t>.</a:t>
            </a:r>
          </a:p>
          <a:p>
            <a:pPr algn="ctr"/>
            <a:endParaRPr lang="nl-NL" dirty="0">
              <a:latin typeface="Arial"/>
              <a:cs typeface="Arial"/>
            </a:endParaRPr>
          </a:p>
          <a:p>
            <a:pPr algn="ctr"/>
            <a:r>
              <a:rPr lang="nl-NL" b="1" dirty="0">
                <a:latin typeface="Arial"/>
                <a:cs typeface="Arial"/>
              </a:rPr>
              <a:t>Hoeveel </a:t>
            </a:r>
            <a:r>
              <a:rPr lang="nl-NL" b="1" dirty="0" smtClean="0">
                <a:latin typeface="Arial"/>
                <a:cs typeface="Arial"/>
              </a:rPr>
              <a:t>kilo </a:t>
            </a:r>
            <a:r>
              <a:rPr lang="nl-NL" b="1" dirty="0">
                <a:latin typeface="Arial"/>
                <a:cs typeface="Arial"/>
              </a:rPr>
              <a:t>kleding kan er gemiddeld in één doos?</a:t>
            </a:r>
          </a:p>
          <a:p>
            <a:pPr algn="ctr"/>
            <a:r>
              <a:rPr lang="nl-NL" i="1" dirty="0">
                <a:latin typeface="Arial"/>
                <a:cs typeface="Arial"/>
              </a:rPr>
              <a:t>Rond af op hele kilo's.</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4136379" y="4124052"/>
            <a:ext cx="1155700" cy="673100"/>
          </a:xfrm>
          <a:prstGeom prst="rect">
            <a:avLst/>
          </a:prstGeom>
        </p:spPr>
      </p:pic>
    </p:spTree>
    <p:extLst>
      <p:ext uri="{BB962C8B-B14F-4D97-AF65-F5344CB8AC3E}">
        <p14:creationId xmlns:p14="http://schemas.microsoft.com/office/powerpoint/2010/main" val="3233328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840</Words>
  <Application>Microsoft Office PowerPoint</Application>
  <PresentationFormat>Diavoorstelling (4:3)</PresentationFormat>
  <Paragraphs>135</Paragraphs>
  <Slides>21</Slides>
  <Notes>21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 </vt:lpstr>
      <vt:lpstr>Vraag 15</vt:lpstr>
      <vt:lpstr>Vraag 16</vt:lpstr>
      <vt:lpstr>Vraag 17</vt:lpstr>
      <vt:lpstr>Vraag 18</vt:lpstr>
      <vt:lpstr>Vraag 19</vt:lpstr>
      <vt:lpstr>Vraag 20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Emma</dc:creator>
  <cp:lastModifiedBy>Rick</cp:lastModifiedBy>
  <cp:revision>82</cp:revision>
  <dcterms:created xsi:type="dcterms:W3CDTF">2016-04-07T10:14:03Z</dcterms:created>
  <dcterms:modified xsi:type="dcterms:W3CDTF">2018-06-05T11:16:49Z</dcterms:modified>
</cp:coreProperties>
</file>